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Default Extension="wav" ContentType="audio/wav"/>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3"/>
  </p:notesMasterIdLst>
  <p:handoutMasterIdLst>
    <p:handoutMasterId r:id="rId114"/>
  </p:handoutMasterIdLst>
  <p:sldIdLst>
    <p:sldId id="256" r:id="rId2"/>
    <p:sldId id="318" r:id="rId3"/>
    <p:sldId id="404" r:id="rId4"/>
    <p:sldId id="400" r:id="rId5"/>
    <p:sldId id="401" r:id="rId6"/>
    <p:sldId id="405" r:id="rId7"/>
    <p:sldId id="403" r:id="rId8"/>
    <p:sldId id="320" r:id="rId9"/>
    <p:sldId id="362" r:id="rId10"/>
    <p:sldId id="363" r:id="rId11"/>
    <p:sldId id="330" r:id="rId12"/>
    <p:sldId id="341" r:id="rId13"/>
    <p:sldId id="357" r:id="rId14"/>
    <p:sldId id="359" r:id="rId15"/>
    <p:sldId id="296" r:id="rId16"/>
    <p:sldId id="360" r:id="rId17"/>
    <p:sldId id="361" r:id="rId18"/>
    <p:sldId id="384" r:id="rId19"/>
    <p:sldId id="308" r:id="rId20"/>
    <p:sldId id="260" r:id="rId21"/>
    <p:sldId id="259" r:id="rId22"/>
    <p:sldId id="261" r:id="rId23"/>
    <p:sldId id="365" r:id="rId24"/>
    <p:sldId id="274" r:id="rId25"/>
    <p:sldId id="262" r:id="rId26"/>
    <p:sldId id="263" r:id="rId27"/>
    <p:sldId id="264" r:id="rId28"/>
    <p:sldId id="272" r:id="rId29"/>
    <p:sldId id="265" r:id="rId30"/>
    <p:sldId id="377" r:id="rId31"/>
    <p:sldId id="309" r:id="rId32"/>
    <p:sldId id="266" r:id="rId33"/>
    <p:sldId id="268" r:id="rId34"/>
    <p:sldId id="283" r:id="rId35"/>
    <p:sldId id="290" r:id="rId36"/>
    <p:sldId id="343" r:id="rId37"/>
    <p:sldId id="344" r:id="rId38"/>
    <p:sldId id="345" r:id="rId39"/>
    <p:sldId id="346" r:id="rId40"/>
    <p:sldId id="349" r:id="rId41"/>
    <p:sldId id="347" r:id="rId42"/>
    <p:sldId id="297" r:id="rId43"/>
    <p:sldId id="364" r:id="rId44"/>
    <p:sldId id="276" r:id="rId45"/>
    <p:sldId id="278" r:id="rId46"/>
    <p:sldId id="284" r:id="rId47"/>
    <p:sldId id="291" r:id="rId48"/>
    <p:sldId id="292" r:id="rId49"/>
    <p:sldId id="277" r:id="rId50"/>
    <p:sldId id="285" r:id="rId51"/>
    <p:sldId id="293" r:id="rId52"/>
    <p:sldId id="298" r:id="rId53"/>
    <p:sldId id="279" r:id="rId54"/>
    <p:sldId id="313" r:id="rId55"/>
    <p:sldId id="275" r:id="rId56"/>
    <p:sldId id="385" r:id="rId57"/>
    <p:sldId id="386" r:id="rId58"/>
    <p:sldId id="387" r:id="rId59"/>
    <p:sldId id="388" r:id="rId60"/>
    <p:sldId id="398" r:id="rId61"/>
    <p:sldId id="389" r:id="rId62"/>
    <p:sldId id="390" r:id="rId63"/>
    <p:sldId id="391" r:id="rId64"/>
    <p:sldId id="392" r:id="rId65"/>
    <p:sldId id="393" r:id="rId66"/>
    <p:sldId id="394" r:id="rId67"/>
    <p:sldId id="395" r:id="rId68"/>
    <p:sldId id="396" r:id="rId69"/>
    <p:sldId id="397" r:id="rId70"/>
    <p:sldId id="328" r:id="rId71"/>
    <p:sldId id="399" r:id="rId72"/>
    <p:sldId id="333" r:id="rId73"/>
    <p:sldId id="402" r:id="rId74"/>
    <p:sldId id="366" r:id="rId75"/>
    <p:sldId id="336" r:id="rId76"/>
    <p:sldId id="342" r:id="rId77"/>
    <p:sldId id="350" r:id="rId78"/>
    <p:sldId id="348" r:id="rId79"/>
    <p:sldId id="331" r:id="rId80"/>
    <p:sldId id="337" r:id="rId81"/>
    <p:sldId id="281" r:id="rId82"/>
    <p:sldId id="286" r:id="rId83"/>
    <p:sldId id="288" r:id="rId84"/>
    <p:sldId id="280" r:id="rId85"/>
    <p:sldId id="300" r:id="rId86"/>
    <p:sldId id="299" r:id="rId87"/>
    <p:sldId id="301" r:id="rId88"/>
    <p:sldId id="317" r:id="rId89"/>
    <p:sldId id="287" r:id="rId90"/>
    <p:sldId id="310" r:id="rId91"/>
    <p:sldId id="329" r:id="rId92"/>
    <p:sldId id="315" r:id="rId93"/>
    <p:sldId id="379" r:id="rId94"/>
    <p:sldId id="351" r:id="rId95"/>
    <p:sldId id="355" r:id="rId96"/>
    <p:sldId id="354" r:id="rId97"/>
    <p:sldId id="352" r:id="rId98"/>
    <p:sldId id="353" r:id="rId99"/>
    <p:sldId id="382" r:id="rId100"/>
    <p:sldId id="383" r:id="rId101"/>
    <p:sldId id="373" r:id="rId102"/>
    <p:sldId id="374" r:id="rId103"/>
    <p:sldId id="375" r:id="rId104"/>
    <p:sldId id="376" r:id="rId105"/>
    <p:sldId id="356" r:id="rId106"/>
    <p:sldId id="380" r:id="rId107"/>
    <p:sldId id="367" r:id="rId108"/>
    <p:sldId id="369" r:id="rId109"/>
    <p:sldId id="370" r:id="rId110"/>
    <p:sldId id="381" r:id="rId111"/>
    <p:sldId id="378" r:id="rId112"/>
  </p:sldIdLst>
  <p:sldSz cx="9144000" cy="6858000" type="screen4x3"/>
  <p:notesSz cx="6669088" cy="9928225"/>
  <p:defaultTextStyle>
    <a:defPPr>
      <a:defRPr lang="de-DE"/>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1D2E7"/>
    <a:srgbClr val="1D40BC"/>
    <a:srgbClr val="1D40A8"/>
    <a:srgbClr val="1D408F"/>
    <a:srgbClr val="234EAF"/>
    <a:srgbClr val="2759C7"/>
    <a:srgbClr val="2A5FD4"/>
    <a:srgbClr val="3C558C"/>
    <a:srgbClr val="4763A5"/>
    <a:srgbClr val="47638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7" autoAdjust="0"/>
    <p:restoredTop sz="94714" autoAdjust="0"/>
  </p:normalViewPr>
  <p:slideViewPr>
    <p:cSldViewPr>
      <p:cViewPr varScale="1">
        <p:scale>
          <a:sx n="88" d="100"/>
          <a:sy n="88" d="100"/>
        </p:scale>
        <p:origin x="-99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notesMaster" Target="notesMasters/notesMaster1.xml"/><Relationship Id="rId118"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image" Target="../media/image33.wmf"/><Relationship Id="rId1"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890253" cy="4960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69635" name="Rectangle 3"/>
          <p:cNvSpPr>
            <a:spLocks noGrp="1" noChangeArrowheads="1"/>
          </p:cNvSpPr>
          <p:nvPr>
            <p:ph type="dt" sz="quarter" idx="1"/>
          </p:nvPr>
        </p:nvSpPr>
        <p:spPr bwMode="auto">
          <a:xfrm>
            <a:off x="3778837" y="0"/>
            <a:ext cx="2890252" cy="4960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69636" name="Rectangle 4"/>
          <p:cNvSpPr>
            <a:spLocks noGrp="1" noChangeArrowheads="1"/>
          </p:cNvSpPr>
          <p:nvPr>
            <p:ph type="ftr" sz="quarter" idx="2"/>
          </p:nvPr>
        </p:nvSpPr>
        <p:spPr bwMode="auto">
          <a:xfrm>
            <a:off x="0" y="9432133"/>
            <a:ext cx="2890253" cy="4960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69637" name="Rectangle 5"/>
          <p:cNvSpPr>
            <a:spLocks noGrp="1" noChangeArrowheads="1"/>
          </p:cNvSpPr>
          <p:nvPr>
            <p:ph type="sldNum" sz="quarter" idx="3"/>
          </p:nvPr>
        </p:nvSpPr>
        <p:spPr bwMode="auto">
          <a:xfrm>
            <a:off x="3778837" y="9432133"/>
            <a:ext cx="2890252" cy="4960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701FA86-B90F-461B-AFE8-BD96C3A8B9B4}" type="slidenum">
              <a:rPr lang="de-DE"/>
              <a:pPr>
                <a:defRPr/>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2890253" cy="4960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DE"/>
          </a:p>
        </p:txBody>
      </p:sp>
      <p:sp>
        <p:nvSpPr>
          <p:cNvPr id="29699" name="Rectangle 3"/>
          <p:cNvSpPr>
            <a:spLocks noGrp="1" noChangeArrowheads="1"/>
          </p:cNvSpPr>
          <p:nvPr>
            <p:ph type="dt" idx="1"/>
          </p:nvPr>
        </p:nvSpPr>
        <p:spPr bwMode="auto">
          <a:xfrm>
            <a:off x="3778837" y="0"/>
            <a:ext cx="2890252" cy="4960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DE"/>
          </a:p>
        </p:txBody>
      </p:sp>
      <p:sp>
        <p:nvSpPr>
          <p:cNvPr id="56324" name="Rectangle 4"/>
          <p:cNvSpPr>
            <a:spLocks noGrp="1" noRot="1" noChangeAspect="1" noChangeArrowheads="1" noTextEdit="1"/>
          </p:cNvSpPr>
          <p:nvPr>
            <p:ph type="sldImg" idx="2"/>
          </p:nvPr>
        </p:nvSpPr>
        <p:spPr bwMode="auto">
          <a:xfrm>
            <a:off x="852488" y="744538"/>
            <a:ext cx="4964112" cy="3724275"/>
          </a:xfrm>
          <a:prstGeom prst="rect">
            <a:avLst/>
          </a:prstGeom>
          <a:noFill/>
          <a:ln w="9525">
            <a:solidFill>
              <a:srgbClr val="000000"/>
            </a:solidFill>
            <a:miter lim="800000"/>
            <a:headEnd/>
            <a:tailEnd/>
          </a:ln>
        </p:spPr>
      </p:sp>
      <p:sp>
        <p:nvSpPr>
          <p:cNvPr id="29701" name="Rectangle 5"/>
          <p:cNvSpPr>
            <a:spLocks noGrp="1" noChangeArrowheads="1"/>
          </p:cNvSpPr>
          <p:nvPr>
            <p:ph type="body" sz="quarter" idx="3"/>
          </p:nvPr>
        </p:nvSpPr>
        <p:spPr bwMode="auto">
          <a:xfrm>
            <a:off x="888584" y="4715269"/>
            <a:ext cx="4891920" cy="446802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noProof="0" smtClean="0"/>
              <a:t>Klicken Sie, um die Formate des Vorlagentextes zu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
        <p:nvSpPr>
          <p:cNvPr id="29702" name="Rectangle 6"/>
          <p:cNvSpPr>
            <a:spLocks noGrp="1" noChangeArrowheads="1"/>
          </p:cNvSpPr>
          <p:nvPr>
            <p:ph type="ftr" sz="quarter" idx="4"/>
          </p:nvPr>
        </p:nvSpPr>
        <p:spPr bwMode="auto">
          <a:xfrm>
            <a:off x="0" y="9432133"/>
            <a:ext cx="2890253" cy="4960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DE"/>
          </a:p>
        </p:txBody>
      </p:sp>
      <p:sp>
        <p:nvSpPr>
          <p:cNvPr id="29703" name="Rectangle 7"/>
          <p:cNvSpPr>
            <a:spLocks noGrp="1" noChangeArrowheads="1"/>
          </p:cNvSpPr>
          <p:nvPr>
            <p:ph type="sldNum" sz="quarter" idx="5"/>
          </p:nvPr>
        </p:nvSpPr>
        <p:spPr bwMode="auto">
          <a:xfrm>
            <a:off x="3778837" y="9432133"/>
            <a:ext cx="2890252" cy="496092"/>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86A6D7AE-BE02-4344-BDBE-A5CB9D1563F7}" type="slidenum">
              <a:rPr lang="de-DE"/>
              <a:pPr>
                <a:defRPr/>
              </a:pPr>
              <a:t>‹Nr.›</a:t>
            </a:fld>
            <a:endParaRPr 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de.wikipedia.org/w/index.php?title=Tetscha&amp;action=edit" TargetMode="External"/><Relationship Id="rId2" Type="http://schemas.openxmlformats.org/officeDocument/2006/relationships/slide" Target="../slides/slide80.xml"/><Relationship Id="rId1" Type="http://schemas.openxmlformats.org/officeDocument/2006/relationships/notesMaster" Target="../notesMasters/notesMaster1.xml"/><Relationship Id="rId4" Type="http://schemas.openxmlformats.org/officeDocument/2006/relationships/hyperlink" Target="http://de.wikipedia.org/wiki/Reaktorker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8674E740-480A-427C-8FB2-A0429455CD3F}" type="slidenum">
              <a:rPr lang="de-DE"/>
              <a:pPr/>
              <a:t>1</a:t>
            </a:fld>
            <a:endParaRPr lang="de-DE"/>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de-DE" smtClean="0"/>
              <a:t>Hobby, aus Fehlern lernt man am meisten, nicht nur auf Computer beschränkt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6D96DE1D-26D2-4E76-99FD-8AE3E9C18FA4}" type="slidenum">
              <a:rPr lang="de-DE"/>
              <a:pPr/>
              <a:t>26</a:t>
            </a:fld>
            <a:endParaRPr lang="de-DE"/>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E6EAC33A-CE51-403C-951D-DA422284CBE9}" type="slidenum">
              <a:rPr lang="de-DE"/>
              <a:pPr/>
              <a:t>27</a:t>
            </a:fld>
            <a:endParaRPr lang="de-DE"/>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de-DE" smtClean="0"/>
              <a:t>Nicht FOR-Schleife sondern bewusst, da gedacht, dass überflüssig</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05BC7D05-6FEF-4349-8F13-3E85306C3DAE}" type="slidenum">
              <a:rPr lang="de-DE"/>
              <a:pPr/>
              <a:t>28</a:t>
            </a:fld>
            <a:endParaRPr lang="de-DE"/>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de-DE" smtClean="0"/>
              <a:t>Lücken in Tabelle wurden durch Versuche von Nicht-Intel deduziert</a:t>
            </a:r>
          </a:p>
          <a:p>
            <a:pPr eaLnBrk="1" hangingPunct="1"/>
            <a:r>
              <a:rPr lang="de-DE" smtClean="0"/>
              <a:t>Von Intel selbst keine Informationen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9C4D6400-4D09-4A32-9E43-EB0269BFD410}" type="slidenum">
              <a:rPr lang="de-DE"/>
              <a:pPr/>
              <a:t>29</a:t>
            </a:fld>
            <a:endParaRPr lang="de-DE"/>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0A01C1E4-4FC6-4597-8219-2672B93D28FA}" type="slidenum">
              <a:rPr lang="de-DE"/>
              <a:pPr/>
              <a:t>30</a:t>
            </a:fld>
            <a:endParaRPr lang="de-DE"/>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CD7B30ED-792E-4FD7-8537-4A2788464F22}" type="slidenum">
              <a:rPr lang="de-DE"/>
              <a:pPr/>
              <a:t>31</a:t>
            </a:fld>
            <a:endParaRPr lang="de-DE"/>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eaLnBrk="1" hangingPunct="1"/>
            <a:r>
              <a:rPr lang="de-DE" smtClean="0"/>
              <a:t>Irak-Krieg wieder aktuell?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97880EEF-531F-42BA-97D8-3C0E29DF5BF7}" type="slidenum">
              <a:rPr lang="de-DE"/>
              <a:pPr/>
              <a:t>32</a:t>
            </a:fld>
            <a:endParaRPr lang="de-DE"/>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de-DE" smtClean="0"/>
              <a:t>Patriot altes System, ursprünglich zur Flugabwehr, aufgerüstet gegen ‚langsame‘ Scud</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C5D12B40-7784-4E4D-93B3-E451CEDF938E}" type="slidenum">
              <a:rPr lang="de-DE"/>
              <a:pPr/>
              <a:t>33</a:t>
            </a:fld>
            <a:endParaRPr lang="de-DE"/>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de-DE" smtClean="0"/>
              <a:t>Schnelle Division durch 10!! Weitere Ursachen: Trafen nie den Sprengkopf, sondern nur das Rückteil. Sprengkopf ging irgendwo zu Boden und explodierte. Korrekturarbeiten der Israelis!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332B168-8B73-44B9-8DBF-CEA16E75DEEA}" type="slidenum">
              <a:rPr lang="de-DE"/>
              <a:pPr/>
              <a:t>34</a:t>
            </a:fld>
            <a:endParaRPr lang="de-DE"/>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a:lstStyle/>
          <a:p>
            <a:pPr eaLnBrk="1" hangingPunct="1"/>
            <a:r>
              <a:rPr lang="de-DE" smtClean="0"/>
              <a:t>Zeit jeweils von Systemuhr geholt und umgerechnet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1CEC1703-7CEB-4600-A434-DE6AC749242F}" type="slidenum">
              <a:rPr lang="de-DE"/>
              <a:pPr/>
              <a:t>35</a:t>
            </a:fld>
            <a:endParaRPr lang="de-DE"/>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r>
              <a:rPr lang="de-DE" smtClean="0"/>
              <a:t>SDI, MD - Raketenabwehrprogramm der USA! Mit Gewehrkugel andere Kugel abschiessen.      Patriot und Friendly Fire im zweiten Irakkrieg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29C102CA-CA59-4DF3-92F7-EA1AA6471BC6}" type="slidenum">
              <a:rPr lang="de-DE"/>
              <a:pPr/>
              <a:t>15</a:t>
            </a:fld>
            <a:endParaRPr lang="de-DE"/>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marL="228600" indent="-228600" eaLnBrk="1" hangingPunct="1">
              <a:buFontTx/>
              <a:buAutoNum type="arabicParenBoth"/>
            </a:pPr>
            <a:r>
              <a:rPr lang="de-DE" dirty="0" smtClean="0"/>
              <a:t> Automatisierung des Kursverfalls durch Verwendung von Programmen zum Aktienverkauf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23DAE0-44AC-4FF3-989E-EFC30C3BD46F}" type="slidenum">
              <a:rPr lang="de-DE"/>
              <a:pPr/>
              <a:t>36</a:t>
            </a:fld>
            <a:endParaRPr lang="de-DE"/>
          </a:p>
        </p:txBody>
      </p:sp>
      <p:sp>
        <p:nvSpPr>
          <p:cNvPr id="138242" name="Rectangle 2"/>
          <p:cNvSpPr>
            <a:spLocks noGrp="1" noRot="1" noChangeAspect="1" noChangeArrowheads="1" noTextEdit="1"/>
          </p:cNvSpPr>
          <p:nvPr>
            <p:ph type="sldImg"/>
          </p:nvPr>
        </p:nvSpPr>
        <p:spPr>
          <a:xfrm>
            <a:off x="1044575" y="954088"/>
            <a:ext cx="4579938" cy="3435350"/>
          </a:xfrm>
          <a:solidFill>
            <a:srgbClr val="FFFFFF"/>
          </a:solidFill>
          <a:ln/>
        </p:spPr>
      </p:sp>
      <p:sp>
        <p:nvSpPr>
          <p:cNvPr id="138243" name="Rectangle 3"/>
          <p:cNvSpPr txBox="1">
            <a:spLocks noGrp="1" noChangeArrowheads="1"/>
          </p:cNvSpPr>
          <p:nvPr>
            <p:ph type="body" idx="1"/>
          </p:nvPr>
        </p:nvSpPr>
        <p:spPr>
          <a:xfrm>
            <a:off x="1031449" y="4723245"/>
            <a:ext cx="4610901" cy="3814008"/>
          </a:xfrm>
          <a:ln/>
        </p:spPr>
        <p:txBody>
          <a:bodyPr wrap="none" anchor="ctr"/>
          <a:lstStyle/>
          <a:p>
            <a:pPr defTabSz="449263"/>
            <a:endParaRPr lang="de-D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BA0343-6FC9-4CF6-BC65-078A5F0EABCD}" type="slidenum">
              <a:rPr lang="de-DE"/>
              <a:pPr/>
              <a:t>37</a:t>
            </a:fld>
            <a:endParaRPr lang="de-DE"/>
          </a:p>
        </p:txBody>
      </p:sp>
      <p:sp>
        <p:nvSpPr>
          <p:cNvPr id="140290" name="Rectangle 2"/>
          <p:cNvSpPr>
            <a:spLocks noGrp="1" noRot="1" noChangeAspect="1" noChangeArrowheads="1" noTextEdit="1"/>
          </p:cNvSpPr>
          <p:nvPr>
            <p:ph type="sldImg"/>
          </p:nvPr>
        </p:nvSpPr>
        <p:spPr>
          <a:xfrm>
            <a:off x="1044575" y="954088"/>
            <a:ext cx="4579938" cy="3435350"/>
          </a:xfrm>
          <a:solidFill>
            <a:srgbClr val="FFFFFF"/>
          </a:solidFill>
          <a:ln/>
        </p:spPr>
      </p:sp>
      <p:sp>
        <p:nvSpPr>
          <p:cNvPr id="140291" name="Rectangle 3"/>
          <p:cNvSpPr txBox="1">
            <a:spLocks noGrp="1" noChangeArrowheads="1"/>
          </p:cNvSpPr>
          <p:nvPr>
            <p:ph type="body" idx="1"/>
          </p:nvPr>
        </p:nvSpPr>
        <p:spPr>
          <a:xfrm>
            <a:off x="1031449" y="4723245"/>
            <a:ext cx="4610901" cy="3814008"/>
          </a:xfrm>
          <a:ln/>
        </p:spPr>
        <p:txBody>
          <a:bodyPr wrap="none" anchor="ctr"/>
          <a:lstStyle/>
          <a:p>
            <a:pPr defTabSz="449263"/>
            <a:endParaRPr lang="de-D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1964B69-FB76-4B9F-A470-F95CA182D708}" type="slidenum">
              <a:rPr lang="de-DE"/>
              <a:pPr/>
              <a:t>38</a:t>
            </a:fld>
            <a:endParaRPr lang="de-DE"/>
          </a:p>
        </p:txBody>
      </p:sp>
      <p:sp>
        <p:nvSpPr>
          <p:cNvPr id="142338" name="Rectangle 2"/>
          <p:cNvSpPr>
            <a:spLocks noGrp="1" noRot="1" noChangeAspect="1" noChangeArrowheads="1" noTextEdit="1"/>
          </p:cNvSpPr>
          <p:nvPr>
            <p:ph type="sldImg"/>
          </p:nvPr>
        </p:nvSpPr>
        <p:spPr>
          <a:xfrm>
            <a:off x="1044575" y="954088"/>
            <a:ext cx="4579938" cy="3435350"/>
          </a:xfrm>
          <a:solidFill>
            <a:srgbClr val="FFFFFF"/>
          </a:solidFill>
          <a:ln/>
        </p:spPr>
      </p:sp>
      <p:sp>
        <p:nvSpPr>
          <p:cNvPr id="142339" name="Rectangle 3"/>
          <p:cNvSpPr txBox="1">
            <a:spLocks noGrp="1" noChangeArrowheads="1"/>
          </p:cNvSpPr>
          <p:nvPr>
            <p:ph type="body" idx="1"/>
          </p:nvPr>
        </p:nvSpPr>
        <p:spPr>
          <a:xfrm>
            <a:off x="1031449" y="4723245"/>
            <a:ext cx="4610901" cy="3814008"/>
          </a:xfrm>
          <a:ln/>
        </p:spPr>
        <p:txBody>
          <a:bodyPr wrap="none" anchor="ctr"/>
          <a:lstStyle/>
          <a:p>
            <a:pPr defTabSz="449263"/>
            <a:endParaRPr lang="de-DE"/>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C87ACD-52BD-4895-B856-7A682B2803DD}" type="slidenum">
              <a:rPr lang="de-DE"/>
              <a:pPr/>
              <a:t>39</a:t>
            </a:fld>
            <a:endParaRPr lang="de-DE"/>
          </a:p>
        </p:txBody>
      </p:sp>
      <p:sp>
        <p:nvSpPr>
          <p:cNvPr id="144386" name="Rectangle 2"/>
          <p:cNvSpPr>
            <a:spLocks noGrp="1" noRot="1" noChangeAspect="1" noChangeArrowheads="1" noTextEdit="1"/>
          </p:cNvSpPr>
          <p:nvPr>
            <p:ph type="sldImg"/>
          </p:nvPr>
        </p:nvSpPr>
        <p:spPr>
          <a:xfrm>
            <a:off x="1044575" y="954088"/>
            <a:ext cx="4579938" cy="3435350"/>
          </a:xfrm>
          <a:solidFill>
            <a:srgbClr val="FFFFFF"/>
          </a:solidFill>
          <a:ln/>
        </p:spPr>
      </p:sp>
      <p:sp>
        <p:nvSpPr>
          <p:cNvPr id="144387" name="Rectangle 3"/>
          <p:cNvSpPr txBox="1">
            <a:spLocks noGrp="1" noChangeArrowheads="1"/>
          </p:cNvSpPr>
          <p:nvPr>
            <p:ph type="body" idx="1"/>
          </p:nvPr>
        </p:nvSpPr>
        <p:spPr>
          <a:xfrm>
            <a:off x="1031449" y="4723245"/>
            <a:ext cx="4610901" cy="3814008"/>
          </a:xfrm>
          <a:ln/>
        </p:spPr>
        <p:txBody>
          <a:bodyPr wrap="none" anchor="ctr"/>
          <a:lstStyle/>
          <a:p>
            <a:pPr defTabSz="449263"/>
            <a:endParaRPr lang="de-DE"/>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F7E517-76A4-4F8E-861C-F48882A08E28}" type="slidenum">
              <a:rPr lang="de-DE"/>
              <a:pPr/>
              <a:t>40</a:t>
            </a:fld>
            <a:endParaRPr lang="de-DE"/>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p:txBody>
          <a:bodyPr/>
          <a:lstStyle/>
          <a:p>
            <a:r>
              <a:rPr lang="en-US"/>
              <a:t>20 Minuten Zeit, falls nicht Atomsprenkopf getroffen ev. Niedergang z.B. in Deutschland, Russland. Abschuss von anderen Objekten? Ernsthafter Test erst im Enrstfall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789DB6C-442C-4FE5-BF9E-7F5F20094092}" type="slidenum">
              <a:rPr lang="de-DE"/>
              <a:pPr/>
              <a:t>41</a:t>
            </a:fld>
            <a:endParaRPr lang="de-DE"/>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p:txBody>
          <a:bodyPr/>
          <a:lstStyle/>
          <a:p>
            <a:r>
              <a:rPr lang="en-US"/>
              <a:t>Nathan White was piloting a Navy plane at 33,000 feet over Iraq on 2 Apr 2003. He was shot down by a US Patriot missile. The summary of a report: White's plane was mistaken for a nonexistent hostile missile, and that the Patriot's proper launch procedures were violated. However, a redacted version of the report notes the Army's difficulties in using the Patriot system, including gaps in crew training and frequent appearance of false tracks (which in past RISKS items are referred to as ghosts).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B224DEC-8523-4559-87E1-F0BA575E4AED}" type="slidenum">
              <a:rPr lang="de-DE"/>
              <a:pPr/>
              <a:t>42</a:t>
            </a:fld>
            <a:endParaRPr lang="de-DE"/>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marL="228600" indent="-228600" eaLnBrk="1" hangingPunct="1">
              <a:buFontTx/>
              <a:buAutoNum type="arabicParenBoth"/>
            </a:pPr>
            <a:r>
              <a:rPr lang="de-DE" smtClean="0"/>
              <a:t> Eingabe von 0 bei Positionsangabe; ca. 12 Stunden herrenlos</a:t>
            </a:r>
          </a:p>
          <a:p>
            <a:pPr marL="228600" indent="-228600" eaLnBrk="1" hangingPunct="1">
              <a:buFontTx/>
              <a:buAutoNum type="arabicParenBoth"/>
            </a:pPr>
            <a:r>
              <a:rPr lang="de-DE" smtClean="0"/>
              <a:t> Airbus-abstürze durch Schubumkehr; als Sicherheit: Schubumkehr nur, wenn Räder drehen: glatte Rollbahn </a:t>
            </a:r>
          </a:p>
          <a:p>
            <a:pPr marL="228600" indent="-228600" eaLnBrk="1" hangingPunct="1">
              <a:buFontTx/>
              <a:buAutoNum type="arabicParenBoth"/>
            </a:pPr>
            <a:r>
              <a:rPr lang="de-DE" smtClean="0"/>
              <a:t> Graphik-Programm interpretiert startenden Airbus als angreifenden Kapmpfflieger </a:t>
            </a:r>
          </a:p>
          <a:p>
            <a:pPr marL="228600" indent="-228600" eaLnBrk="1" hangingPunct="1">
              <a:buFontTx/>
              <a:buAutoNum type="arabicParenBoth"/>
            </a:pPr>
            <a:r>
              <a:rPr lang="de-DE" smtClean="0"/>
              <a:t> Wolke/ aufgehender Mond interpretiert als angreifende Rakete</a:t>
            </a:r>
          </a:p>
          <a:p>
            <a:pPr marL="228600" indent="-228600" eaLnBrk="1" hangingPunct="1">
              <a:buFontTx/>
              <a:buAutoNum type="arabicParenBoth"/>
            </a:pPr>
            <a:r>
              <a:rPr lang="de-DE" smtClean="0"/>
              <a:t> Schiessen in die falsche Richtung, Flugzeug dreht sich auf den Kopf bei Überqueren des Äquators</a:t>
            </a:r>
          </a:p>
          <a:p>
            <a:pPr marL="228600" indent="-228600" eaLnBrk="1" hangingPunct="1">
              <a:buFontTx/>
              <a:buAutoNum type="arabicParenBoth"/>
            </a:pPr>
            <a:r>
              <a:rPr lang="de-DE" smtClean="0"/>
              <a:t> Zu wenig Speicher; ICE-Chaos in Deutschland</a:t>
            </a:r>
          </a:p>
          <a:p>
            <a:pPr marL="228600" indent="-228600" eaLnBrk="1" hangingPunct="1">
              <a:buFontTx/>
              <a:buAutoNum type="arabicParenBoth"/>
            </a:pPr>
            <a:r>
              <a:rPr lang="de-DE" smtClean="0"/>
              <a:t> Argentinier feuern mit französischer Exocet (mit Nato-kennung) auf Schiff; Sheffield interpretiert Rakete als befreundet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2127460E-75FE-46C6-932D-B17923061C22}" type="slidenum">
              <a:rPr lang="de-DE"/>
              <a:pPr/>
              <a:t>44</a:t>
            </a:fld>
            <a:endParaRPr lang="de-DE"/>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de-DE" smtClean="0"/>
              <a:t>Treffen ist Glücksache? Raumfahrt speziell anfällig. Viele Missionen beschrieben durch obiges Gedicht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C4B70C9B-B477-42A6-9BE2-8A9C6C8E966D}" type="slidenum">
              <a:rPr lang="de-DE"/>
              <a:pPr/>
              <a:t>45</a:t>
            </a:fld>
            <a:endParaRPr lang="de-DE"/>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de-DE" smtClean="0"/>
              <a:t>Einheiten-Chaos, speziell in USA.</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D6B4A79-9A65-49E4-82D9-3C89B4D53A7F}" type="slidenum">
              <a:rPr lang="de-DE"/>
              <a:pPr/>
              <a:t>46</a:t>
            </a:fld>
            <a:endParaRPr lang="de-DE"/>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a:lstStyle/>
          <a:p>
            <a:pPr eaLnBrk="1" hangingPunct="1"/>
            <a:r>
              <a:rPr lang="de-DE" smtClean="0"/>
              <a:t>Mars Climte Orbiter, so sollte er um den Mars kreisen. Leider nur einmal</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FCCB28A1-85AA-4BD5-B2F7-08C19B2B5FA0}" type="slidenum">
              <a:rPr lang="de-DE"/>
              <a:pPr/>
              <a:t>18</a:t>
            </a:fld>
            <a:endParaRPr lang="de-DE"/>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r>
              <a:rPr lang="de-DE" smtClean="0"/>
              <a:t>Erster Fall Beispiel für Murphys law. Murphy‘s Law immer wichtiger, da komplexe Systeme bei Scheitern eines einzigen kleinen Bausteins schon völlig scheitern.</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850C937F-C96C-4B6C-AAA2-FA4DF8BC4884}" type="slidenum">
              <a:rPr lang="de-DE"/>
              <a:pPr/>
              <a:t>47</a:t>
            </a:fld>
            <a:endParaRPr lang="de-DE"/>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de-DE" dirty="0" smtClean="0"/>
              <a:t>MPL ebenfalls </a:t>
            </a:r>
            <a:r>
              <a:rPr lang="de-DE" dirty="0" err="1" smtClean="0"/>
              <a:t>abgestuerzt</a:t>
            </a:r>
            <a:r>
              <a:rPr lang="de-DE" dirty="0" smtClean="0"/>
              <a:t> (Landemechanismus nicht </a:t>
            </a:r>
            <a:r>
              <a:rPr lang="de-DE" dirty="0" err="1" smtClean="0"/>
              <a:t>genuegend</a:t>
            </a:r>
            <a:r>
              <a:rPr lang="de-DE" dirty="0" smtClean="0"/>
              <a:t> ausgetestet)</a:t>
            </a:r>
          </a:p>
          <a:p>
            <a:pPr eaLnBrk="1" hangingPunct="1"/>
            <a:r>
              <a:rPr lang="de-DE" dirty="0" smtClean="0"/>
              <a:t>Erschütterung durch Ausfahren der Beine als Landung interpretiert: Düsen aus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14171580-6056-4B89-A280-1ED30B97C8C6}" type="slidenum">
              <a:rPr lang="de-DE"/>
              <a:pPr/>
              <a:t>48</a:t>
            </a:fld>
            <a:endParaRPr lang="de-DE"/>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p:spPr>
        <p:txBody>
          <a:bodyPr/>
          <a:lstStyle/>
          <a:p>
            <a:pPr eaLnBrk="1" hangingPunct="1"/>
            <a:r>
              <a:rPr lang="de-DE" smtClean="0"/>
              <a:t>Mars Odysee 2001 in Umlaufbahn und Untersuchung nach Wasser.  Mars Polar Lander: Fallschirm Öffnen interpretiert als Landung; Triebwerke abgestellt.</a:t>
            </a:r>
          </a:p>
          <a:p>
            <a:pPr eaLnBrk="1" hangingPunct="1"/>
            <a:r>
              <a:rPr lang="de-DE" smtClean="0"/>
              <a:t>Europäische Marsmission ebenfalls bei der Landung abgestürzt.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758CCA70-885F-45FE-89B5-EAA29AF8D0A9}" type="slidenum">
              <a:rPr lang="de-DE"/>
              <a:pPr/>
              <a:t>49</a:t>
            </a:fld>
            <a:endParaRPr lang="de-DE"/>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r>
              <a:rPr lang="de-DE" smtClean="0"/>
              <a:t>Blockade, Verklemmung. Prioritäten verschiedenen Jobs nicht konsistent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F3A3CA0-F332-45A3-9498-905C1C1F9642}" type="slidenum">
              <a:rPr lang="de-DE"/>
              <a:pPr/>
              <a:t>50</a:t>
            </a:fld>
            <a:endParaRPr lang="de-DE"/>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p:spPr>
        <p:txBody>
          <a:bodyPr/>
          <a:lstStyle/>
          <a:p>
            <a:pPr eaLnBrk="1" hangingPunct="1"/>
            <a:r>
              <a:rPr lang="de-DE" smtClean="0"/>
              <a:t>Pathfinder</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6625020-E768-407C-A327-089F3DCFF3B4}" type="slidenum">
              <a:rPr lang="de-DE"/>
              <a:pPr/>
              <a:t>51</a:t>
            </a:fld>
            <a:endParaRPr lang="de-DE"/>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r>
              <a:rPr lang="de-DE" smtClean="0"/>
              <a:t>2003 zwei Mars Rover geplant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1DF48C73-4D3D-4CE5-88AA-3D6FE22B9B93}" type="slidenum">
              <a:rPr lang="de-DE"/>
              <a:pPr/>
              <a:t>52</a:t>
            </a:fld>
            <a:endParaRPr lang="de-DE"/>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7F9B2A9-F653-4219-9777-C8087E5A243C}" type="slidenum">
              <a:rPr lang="de-DE"/>
              <a:pPr/>
              <a:t>53</a:t>
            </a:fld>
            <a:endParaRPr lang="de-DE"/>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de-DE" smtClean="0"/>
              <a:t>Watchdog, Wetterdaten, Busmanager, Kommunikation, watchdog, boot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D5184879-2A75-4918-9D24-6C0702D23DCC}" type="slidenum">
              <a:rPr lang="de-DE"/>
              <a:pPr/>
              <a:t>54</a:t>
            </a:fld>
            <a:endParaRPr lang="de-DE"/>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r>
              <a:rPr lang="en-US" smtClean="0"/>
              <a:t>Fehler behoben durch neu Formatieren</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75354936-AC94-4B75-8C58-BA0E45159E61}" type="slidenum">
              <a:rPr lang="de-DE"/>
              <a:pPr/>
              <a:t>55</a:t>
            </a:fld>
            <a:endParaRPr lang="de-DE"/>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de-DE" smtClean="0"/>
              <a:t>Irrtümer überall, Irren ist menschlich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56ED1E6E-2F34-4A73-B6CC-2CDB121F6F27}" type="slidenum">
              <a:rPr lang="de-DE"/>
              <a:pPr/>
              <a:t>56</a:t>
            </a:fld>
            <a:endParaRPr lang="de-DE"/>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58468A7-0B87-4ED3-B90C-1C8C694420AE}" type="slidenum">
              <a:rPr lang="de-DE"/>
              <a:pPr/>
              <a:t>19</a:t>
            </a:fld>
            <a:endParaRPr lang="de-DE"/>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de-DE" smtClean="0"/>
              <a:t>Konkurrenz zu amerikanischer Saturn. Größere Tragfähigkeit als A4</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753B81B0-7485-4301-8185-EE3EFC3DF001}" type="slidenum">
              <a:rPr lang="de-DE"/>
              <a:pPr/>
              <a:t>57</a:t>
            </a:fld>
            <a:endParaRPr lang="de-DE"/>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11062FC9-19D5-4109-86AE-447091C47DC9}" type="slidenum">
              <a:rPr lang="de-DE"/>
              <a:pPr/>
              <a:t>58</a:t>
            </a:fld>
            <a:endParaRPr lang="de-DE"/>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5B316F67-E30C-4C37-A16E-623F429F776B}" type="slidenum">
              <a:rPr lang="de-DE"/>
              <a:pPr/>
              <a:t>59</a:t>
            </a:fld>
            <a:endParaRPr lang="de-DE"/>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de-DE" smtClean="0"/>
              <a:t>Curser wieder nach oben zur Korrektur von Eingaben. Neue Eingaben aber nicht realisiert.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6C477D1B-9E1D-41D2-A5CD-A767B2AAB0E3}" type="slidenum">
              <a:rPr lang="de-DE"/>
              <a:pPr/>
              <a:t>61</a:t>
            </a:fld>
            <a:endParaRPr lang="de-DE"/>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de-DE" smtClean="0"/>
              <a:t>Koffer daneben geschossen, übermalte oder verbogene Kameras, zu langsames Netzwerk, Komplexität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13E878EE-85EA-49C9-A22E-BEBF29BA132C}" type="slidenum">
              <a:rPr lang="de-DE"/>
              <a:pPr/>
              <a:t>62</a:t>
            </a:fld>
            <a:endParaRPr lang="de-DE"/>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C79D4F33-1FC9-42E6-BAD9-B5617FDFA581}" type="slidenum">
              <a:rPr lang="de-DE"/>
              <a:pPr/>
              <a:t>63</a:t>
            </a:fld>
            <a:endParaRPr lang="de-DE"/>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1CEC3A12-FE57-40E7-BC29-4E0FCB0006C5}" type="slidenum">
              <a:rPr lang="de-DE"/>
              <a:pPr/>
              <a:t>64</a:t>
            </a:fld>
            <a:endParaRPr lang="de-DE"/>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F4EAE5AC-39AE-4581-AD9F-AEA8C54DE62E}" type="slidenum">
              <a:rPr lang="de-DE"/>
              <a:pPr/>
              <a:t>65</a:t>
            </a:fld>
            <a:endParaRPr lang="de-DE"/>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BDB56E4C-2D3D-4E07-8FB7-EDB4DFF0013E}" type="slidenum">
              <a:rPr lang="de-DE"/>
              <a:pPr/>
              <a:t>66</a:t>
            </a:fld>
            <a:endParaRPr lang="de-DE"/>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88A3FF7A-A00A-417C-A94C-A08438026948}" type="slidenum">
              <a:rPr lang="de-DE"/>
              <a:pPr/>
              <a:t>67</a:t>
            </a:fld>
            <a:endParaRPr lang="de-DE"/>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079E0213-5834-4EFF-AA5C-704B1C28917A}" type="slidenum">
              <a:rPr lang="de-DE"/>
              <a:pPr/>
              <a:t>20</a:t>
            </a:fld>
            <a:endParaRPr lang="de-DE"/>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F0BBB1D3-E209-4198-BC10-707E01C8AE4D}" type="slidenum">
              <a:rPr lang="de-DE"/>
              <a:pPr/>
              <a:t>68</a:t>
            </a:fld>
            <a:endParaRPr lang="de-DE"/>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88021998-D51F-42D5-9C6F-CC277DBC0BF7}" type="slidenum">
              <a:rPr lang="de-DE"/>
              <a:pPr/>
              <a:t>69</a:t>
            </a:fld>
            <a:endParaRPr lang="de-DE"/>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EF733-702D-4962-82DD-114B4A6C3E85}" type="slidenum">
              <a:rPr lang="de-DE"/>
              <a:pPr/>
              <a:t>70</a:t>
            </a:fld>
            <a:endParaRPr lang="de-DE"/>
          </a:p>
        </p:txBody>
      </p:sp>
      <p:sp>
        <p:nvSpPr>
          <p:cNvPr id="44034" name="Rectangle 2"/>
          <p:cNvSpPr>
            <a:spLocks noGrp="1" noRot="1" noChangeAspect="1" noChangeArrowheads="1" noTextEdit="1"/>
          </p:cNvSpPr>
          <p:nvPr>
            <p:ph type="sldImg"/>
          </p:nvPr>
        </p:nvSpPr>
        <p:spPr>
          <a:xfrm>
            <a:off x="852488" y="744538"/>
            <a:ext cx="4964112" cy="3724275"/>
          </a:xfrm>
          <a:ln/>
        </p:spPr>
      </p:sp>
      <p:sp>
        <p:nvSpPr>
          <p:cNvPr id="44035" name="Rectangle 3"/>
          <p:cNvSpPr>
            <a:spLocks noGrp="1" noChangeArrowheads="1"/>
          </p:cNvSpPr>
          <p:nvPr>
            <p:ph type="body" idx="1"/>
          </p:nvPr>
        </p:nvSpPr>
        <p:spPr/>
        <p:txBody>
          <a:bodyPr/>
          <a:lstStyle/>
          <a:p>
            <a:r>
              <a:rPr lang="de-DE"/>
              <a:t>Es sollten 1700 Koffer pro Minute verarbeitet werden können</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4EF733-702D-4962-82DD-114B4A6C3E85}" type="slidenum">
              <a:rPr lang="de-DE"/>
              <a:pPr/>
              <a:t>71</a:t>
            </a:fld>
            <a:endParaRPr lang="de-DE"/>
          </a:p>
        </p:txBody>
      </p:sp>
      <p:sp>
        <p:nvSpPr>
          <p:cNvPr id="44034" name="Rectangle 2"/>
          <p:cNvSpPr>
            <a:spLocks noGrp="1" noRot="1" noChangeAspect="1" noChangeArrowheads="1" noTextEdit="1"/>
          </p:cNvSpPr>
          <p:nvPr>
            <p:ph type="sldImg"/>
          </p:nvPr>
        </p:nvSpPr>
        <p:spPr>
          <a:xfrm>
            <a:off x="852488" y="744538"/>
            <a:ext cx="4964112" cy="3724275"/>
          </a:xfrm>
          <a:ln/>
        </p:spPr>
      </p:sp>
      <p:sp>
        <p:nvSpPr>
          <p:cNvPr id="44035" name="Rectangle 3"/>
          <p:cNvSpPr>
            <a:spLocks noGrp="1" noChangeArrowheads="1"/>
          </p:cNvSpPr>
          <p:nvPr>
            <p:ph type="body" idx="1"/>
          </p:nvPr>
        </p:nvSpPr>
        <p:spPr/>
        <p:txBody>
          <a:bodyPr/>
          <a:lstStyle/>
          <a:p>
            <a:endParaRPr lang="de-DE"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F625F6-4040-4E5A-8195-EF85D5EBF04E}" type="slidenum">
              <a:rPr lang="de-DE"/>
              <a:pPr/>
              <a:t>75</a:t>
            </a:fld>
            <a:endParaRPr lang="de-DE"/>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p:txBody>
          <a:bodyPr/>
          <a:lstStyle/>
          <a:p>
            <a:r>
              <a:rPr lang="en-US"/>
              <a:t>Interkontinetalrakete, Beschleunigung durch Aufheben von Sicherheitsvorschriften. Startvorbereitungen abgebrochen wegen Problemen mit der Elektronik, Reparatur bei betankter Rakete. Nedelin setzte sich mit Stuhl unter die Rakete, um Arbeiter anzustacheln. Explosion liessen eine Schulterklappe und einen geschmolzenen Orden übrig. Salpetersäure </a:t>
            </a:r>
            <a:r>
              <a:rPr lang="en-US">
                <a:sym typeface="Wingdings" pitchFamily="2" charset="2"/>
              </a:rPr>
              <a:t> Explosion.  Ca. 120 Tote</a:t>
            </a:r>
          </a:p>
          <a:p>
            <a:r>
              <a:rPr lang="en-US">
                <a:sym typeface="Wingdings" pitchFamily="2" charset="2"/>
              </a:rPr>
              <a:t>1967 Sojus 1: Fallschirm nicht geöffnet,  1971 Sojus 11: Atemluft entweicht durch Ventil</a:t>
            </a:r>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FD0A71-E56E-4973-AA8B-C777747E4C97}" type="slidenum">
              <a:rPr lang="de-DE"/>
              <a:pPr/>
              <a:t>76</a:t>
            </a:fld>
            <a:endParaRPr lang="de-DE"/>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r>
              <a:rPr lang="en-US"/>
              <a:t>DWD: Ursache für die unterschiedlichen Wettervorhersagen des  GME war ein Unterschied in den numerischen Analysen im Atlantik nahe 58°W, 38°N. Hier wurde durch die zusätzlichen Beobachtungen die Struktur des Jet in 10 km  Höhe geändert. Diese Änderung hatte Auswirkungen auf die Entwicklung eines flachen Tiefs  über dem Atlantik, das  sich innerhalb der folgenden 6 Stunden zu einem Orkan vertiefte.  OZONLOCH.  GME = Globales Modell</a:t>
            </a:r>
            <a:endParaRPr lang="de-DE"/>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B224DEC-8523-4559-87E1-F0BA575E4AED}" type="slidenum">
              <a:rPr lang="de-DE"/>
              <a:pPr/>
              <a:t>77</a:t>
            </a:fld>
            <a:endParaRPr lang="de-DE"/>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marL="228600" indent="-228600" eaLnBrk="1" hangingPunct="1">
              <a:buFontTx/>
              <a:buAutoNum type="arabicParenBoth"/>
            </a:pPr>
            <a:r>
              <a:rPr lang="de-DE" smtClean="0"/>
              <a:t> Eingabe von 0 bei Positionsangabe; ca. 12 Stunden herrenlos</a:t>
            </a:r>
          </a:p>
          <a:p>
            <a:pPr marL="228600" indent="-228600" eaLnBrk="1" hangingPunct="1">
              <a:buFontTx/>
              <a:buAutoNum type="arabicParenBoth"/>
            </a:pPr>
            <a:r>
              <a:rPr lang="de-DE" smtClean="0"/>
              <a:t> Airbus-abstürze durch Schubumkehr; als Sicherheit: Schubumkehr nur, wenn Räder drehen: glatte Rollbahn </a:t>
            </a:r>
          </a:p>
          <a:p>
            <a:pPr marL="228600" indent="-228600" eaLnBrk="1" hangingPunct="1">
              <a:buFontTx/>
              <a:buAutoNum type="arabicParenBoth"/>
            </a:pPr>
            <a:r>
              <a:rPr lang="de-DE" smtClean="0"/>
              <a:t> Graphik-Programm interpretiert startenden Airbus als angreifenden Kapmpfflieger </a:t>
            </a:r>
          </a:p>
          <a:p>
            <a:pPr marL="228600" indent="-228600" eaLnBrk="1" hangingPunct="1">
              <a:buFontTx/>
              <a:buAutoNum type="arabicParenBoth"/>
            </a:pPr>
            <a:r>
              <a:rPr lang="de-DE" smtClean="0"/>
              <a:t> Wolke/ aufgehender Mond interpretiert als angreifende Rakete</a:t>
            </a:r>
          </a:p>
          <a:p>
            <a:pPr marL="228600" indent="-228600" eaLnBrk="1" hangingPunct="1">
              <a:buFontTx/>
              <a:buAutoNum type="arabicParenBoth"/>
            </a:pPr>
            <a:r>
              <a:rPr lang="de-DE" smtClean="0"/>
              <a:t> Schiessen in die falsche Richtung, Flugzeug dreht sich auf den Kopf bei Überqueren des Äquators</a:t>
            </a:r>
          </a:p>
          <a:p>
            <a:pPr marL="228600" indent="-228600" eaLnBrk="1" hangingPunct="1">
              <a:buFontTx/>
              <a:buAutoNum type="arabicParenBoth"/>
            </a:pPr>
            <a:r>
              <a:rPr lang="de-DE" smtClean="0"/>
              <a:t> Zu wenig Speicher; ICE-Chaos in Deutschland</a:t>
            </a:r>
          </a:p>
          <a:p>
            <a:pPr marL="228600" indent="-228600" eaLnBrk="1" hangingPunct="1">
              <a:buFontTx/>
              <a:buAutoNum type="arabicParenBoth"/>
            </a:pPr>
            <a:r>
              <a:rPr lang="de-DE" smtClean="0"/>
              <a:t> Argentinier feuern mit französischer Exocet (mit Nato-kennung) auf Schiff; Sheffield interpretiert Rakete als befreundet </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6A90D81-FE39-4AB5-981B-4D8E6B509ED2}" type="slidenum">
              <a:rPr lang="de-DE"/>
              <a:pPr/>
              <a:t>78</a:t>
            </a:fld>
            <a:endParaRPr lang="de-DE"/>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a:t>Beim Durchstarten kein Schub. Pilot entlassen und für psychisch instabil erklärt </a:t>
            </a:r>
            <a:r>
              <a:rPr lang="en-US">
                <a:sym typeface="Wingdings" pitchFamily="2" charset="2"/>
              </a:rPr>
              <a:t> schuldig</a:t>
            </a:r>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8B224DEC-8523-4559-87E1-F0BA575E4AED}" type="slidenum">
              <a:rPr lang="de-DE"/>
              <a:pPr/>
              <a:t>79</a:t>
            </a:fld>
            <a:endParaRPr lang="de-DE"/>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marL="228600" indent="-228600" eaLnBrk="1" hangingPunct="1">
              <a:buFontTx/>
              <a:buAutoNum type="arabicParenBoth"/>
            </a:pPr>
            <a:r>
              <a:rPr lang="de-DE" smtClean="0"/>
              <a:t> Eingabe von 0 bei Positionsangabe; ca. 12 Stunden herrenlos</a:t>
            </a:r>
          </a:p>
          <a:p>
            <a:pPr marL="228600" indent="-228600" eaLnBrk="1" hangingPunct="1">
              <a:buFontTx/>
              <a:buAutoNum type="arabicParenBoth"/>
            </a:pPr>
            <a:r>
              <a:rPr lang="de-DE" smtClean="0"/>
              <a:t> Airbus-abstürze durch Schubumkehr; als Sicherheit: Schubumkehr nur, wenn Räder drehen: glatte Rollbahn </a:t>
            </a:r>
          </a:p>
          <a:p>
            <a:pPr marL="228600" indent="-228600" eaLnBrk="1" hangingPunct="1">
              <a:buFontTx/>
              <a:buAutoNum type="arabicParenBoth"/>
            </a:pPr>
            <a:r>
              <a:rPr lang="de-DE" smtClean="0"/>
              <a:t> Graphik-Programm interpretiert startenden Airbus als angreifenden Kapmpfflieger </a:t>
            </a:r>
          </a:p>
          <a:p>
            <a:pPr marL="228600" indent="-228600" eaLnBrk="1" hangingPunct="1">
              <a:buFontTx/>
              <a:buAutoNum type="arabicParenBoth"/>
            </a:pPr>
            <a:r>
              <a:rPr lang="de-DE" smtClean="0"/>
              <a:t> Wolke/ aufgehender Mond interpretiert als angreifende Rakete</a:t>
            </a:r>
          </a:p>
          <a:p>
            <a:pPr marL="228600" indent="-228600" eaLnBrk="1" hangingPunct="1">
              <a:buFontTx/>
              <a:buAutoNum type="arabicParenBoth"/>
            </a:pPr>
            <a:r>
              <a:rPr lang="de-DE" smtClean="0"/>
              <a:t> Schiessen in die falsche Richtung, Flugzeug dreht sich auf den Kopf bei Überqueren des Äquators</a:t>
            </a:r>
          </a:p>
          <a:p>
            <a:pPr marL="228600" indent="-228600" eaLnBrk="1" hangingPunct="1">
              <a:buFontTx/>
              <a:buAutoNum type="arabicParenBoth"/>
            </a:pPr>
            <a:r>
              <a:rPr lang="de-DE" smtClean="0"/>
              <a:t> Zu wenig Speicher; ICE-Chaos in Deutschland</a:t>
            </a:r>
          </a:p>
          <a:p>
            <a:pPr marL="228600" indent="-228600" eaLnBrk="1" hangingPunct="1">
              <a:buFontTx/>
              <a:buAutoNum type="arabicParenBoth"/>
            </a:pPr>
            <a:r>
              <a:rPr lang="de-DE" smtClean="0"/>
              <a:t> Argentinier feuern mit französischer Exocet (mit Nato-kennung) auf Schiff; Sheffield interpretiert Rakete als befreundet </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96A3F3-602C-4E9D-83BF-7535BCF624FD}" type="slidenum">
              <a:rPr lang="de-DE"/>
              <a:pPr/>
              <a:t>80</a:t>
            </a:fld>
            <a:endParaRPr lang="de-DE"/>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a:t>Kühlsystem-Ausfall durch falsch angeschlossenen Schlauch. Notabschaltung </a:t>
            </a:r>
            <a:r>
              <a:rPr lang="en-US">
                <a:sym typeface="Wingdings" pitchFamily="2" charset="2"/>
              </a:rPr>
              <a:t> </a:t>
            </a:r>
            <a:r>
              <a:rPr lang="en-US"/>
              <a:t>Nachzerfallswärme </a:t>
            </a:r>
            <a:r>
              <a:rPr lang="en-US">
                <a:sym typeface="Wingdings" pitchFamily="2" charset="2"/>
              </a:rPr>
              <a:t> Überdruck  Ventilöffnung. Ventil blieb noch 2 Std. offen  Überdruck im Kühlwassersystem  Berstscheibe gebrochen  Kühlmittel in Primärkreislauf. Notspeisepumpen funktionierten nicht, da wegen vorhergenhender Tests Ventile geschlossen.Fehlende Kühlung  Kernschmelze im volln Gange</a:t>
            </a:r>
          </a:p>
          <a:p>
            <a:r>
              <a:rPr lang="en-US">
                <a:sym typeface="Wingdings" pitchFamily="2" charset="2"/>
              </a:rPr>
              <a:t>Chernobyl. Test für Stromausfall. Kühlsystemausfall </a:t>
            </a:r>
          </a:p>
          <a:p>
            <a:r>
              <a:rPr lang="en-US"/>
              <a:t>Das Wasser des Flusses </a:t>
            </a:r>
            <a:r>
              <a:rPr lang="en-US">
                <a:hlinkClick r:id="rId3" tooltip="Tetscha"/>
              </a:rPr>
              <a:t>Tetscha</a:t>
            </a:r>
            <a:r>
              <a:rPr lang="en-US"/>
              <a:t> (oder Techa) wurde zur Kühlung direkt durch den </a:t>
            </a:r>
            <a:r>
              <a:rPr lang="en-US">
                <a:hlinkClick r:id="rId4" tooltip="Reaktorkern"/>
              </a:rPr>
              <a:t>Reaktorkern</a:t>
            </a:r>
            <a:r>
              <a:rPr lang="en-US"/>
              <a:t> geführt und hochkontaminiert in den Fluss zurückgeleitet. Die Tetscha ist eine Trinkwasserquelle für 120.000 Bewohner der Region. </a:t>
            </a:r>
          </a:p>
          <a:p>
            <a:r>
              <a:rPr lang="en-US"/>
              <a:t>Radioaktive Säuren in Tanks gelagert. Ausfall Kühlung </a:t>
            </a:r>
            <a:r>
              <a:rPr lang="en-US">
                <a:sym typeface="Wingdings" pitchFamily="2" charset="2"/>
              </a:rPr>
              <a:t> Explosion  Kontminierung eines ganzen Landstriches. Bis zu 6-fache Menge wie Chernobyl</a:t>
            </a:r>
            <a:endParaRPr lang="en-US"/>
          </a:p>
          <a:p>
            <a:r>
              <a:rPr lang="en-US"/>
              <a: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642304E2-A6E0-4725-B135-1E7BD847B700}" type="slidenum">
              <a:rPr lang="de-DE"/>
              <a:pPr/>
              <a:t>21</a:t>
            </a:fld>
            <a:endParaRPr lang="de-DE"/>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6161441-5BD5-4525-8012-B7DC7E9905BC}" type="slidenum">
              <a:rPr lang="de-DE"/>
              <a:pPr/>
              <a:t>81</a:t>
            </a:fld>
            <a:endParaRPr lang="de-DE"/>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a:lstStyle/>
          <a:p>
            <a:pPr eaLnBrk="1" hangingPunct="1"/>
            <a:r>
              <a:rPr lang="de-DE" smtClean="0"/>
              <a:t>‚Fehler passieren nicht nur mit dem Computer; historische‘ Fehler von Ägypten bis heute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11EBB3E8-8FF4-4E00-8318-3411F09EE454}" type="slidenum">
              <a:rPr lang="de-DE"/>
              <a:pPr/>
              <a:t>82</a:t>
            </a:fld>
            <a:endParaRPr lang="de-DE"/>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de-DE" smtClean="0"/>
              <a:t>Pyramide bei Meidum,     Knick-Pyramide in Dahschur,    ca. 2600 a.C.</a:t>
            </a:r>
          </a:p>
          <a:p>
            <a:pPr eaLnBrk="1" hangingPunct="1"/>
            <a:r>
              <a:rPr lang="de-DE" smtClean="0"/>
              <a:t>Pyramide zu steil, rutscht ab; daher Winkel geändert</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025ADD4-40BB-4422-B0E3-ADA0DD721DFB}" type="slidenum">
              <a:rPr lang="de-DE"/>
              <a:pPr/>
              <a:t>83</a:t>
            </a:fld>
            <a:endParaRPr lang="de-DE"/>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p:spPr>
        <p:txBody>
          <a:bodyPr/>
          <a:lstStyle/>
          <a:p>
            <a:pPr eaLnBrk="1" hangingPunct="1"/>
            <a:r>
              <a:rPr lang="de-DE" smtClean="0"/>
              <a:t>28 Dec. 1879, Brücke zu schach und schlecht gebaut; im Sturm samt Zug eingestürzt, Gedicht von Fontane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45C09BBE-E379-4597-A537-0C24ACB1A746}" type="slidenum">
              <a:rPr lang="de-DE"/>
              <a:pPr/>
              <a:t>84</a:t>
            </a:fld>
            <a:endParaRPr lang="de-DE"/>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r>
              <a:rPr lang="de-DE" smtClean="0"/>
              <a:t>1940, Washington, Fallwinde, Torsionsschwingungen, Ausgangspunkt für Computersimulation mit finiten Elementen</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16F68FF4-C7FF-4544-9E39-0C8806AB7017}" type="slidenum">
              <a:rPr lang="de-DE"/>
              <a:pPr/>
              <a:t>85</a:t>
            </a:fld>
            <a:endParaRPr lang="de-DE"/>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r>
              <a:rPr lang="de-DE" smtClean="0"/>
              <a:t>Ursache: Brücke hat leichte vorhergesagte Eigenschwingungen, die aber bei normalem Fußgängerverhalten unproblematisch ist; allerdings passen in der Praxis  Fußgänger ihren Schritt automatisch dieser Schwingung an und verstärken sie dadurch: in FEM-Programm falsche Eingabe der durch Fußgänger ausgeübten Kraft.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A9A76C0D-38CE-471E-8EAB-84E31B641055}" type="slidenum">
              <a:rPr lang="de-DE"/>
              <a:pPr/>
              <a:t>86</a:t>
            </a:fld>
            <a:endParaRPr lang="de-DE"/>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0B0F833-2685-4DDD-B0BB-C1D6F7EE26AD}" type="slidenum">
              <a:rPr lang="de-DE"/>
              <a:pPr/>
              <a:t>87</a:t>
            </a:fld>
            <a:endParaRPr lang="de-DE"/>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de-DE" smtClean="0"/>
              <a:t>Fußgänger-Tests; Korrektur durch anbringen von zusätzlichen Dämpfern (Münchner Firma)</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C0B0F833-2685-4DDD-B0BB-C1D6F7EE26AD}" type="slidenum">
              <a:rPr lang="de-DE"/>
              <a:pPr/>
              <a:t>88</a:t>
            </a:fld>
            <a:endParaRPr lang="de-DE"/>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de-DE" smtClean="0"/>
              <a:t>Fußgänger-Tests; Korrektur durch anbringen von zusätzlichen Dämpfern (Münchner Firma)</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CE7F6ABC-0FFD-4673-9502-6F33138A0EBC}" type="slidenum">
              <a:rPr lang="de-DE"/>
              <a:pPr/>
              <a:t>89</a:t>
            </a:fld>
            <a:endParaRPr lang="de-DE"/>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de-DE" smtClean="0"/>
              <a:t>1991 mittels FEM-NASTRAN, Norwegen</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3E9F2596-33C5-4E3F-83FB-1C1FFBEC4FF2}" type="slidenum">
              <a:rPr lang="de-DE"/>
              <a:pPr/>
              <a:t>90</a:t>
            </a:fld>
            <a:endParaRPr lang="de-DE"/>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3F24BF1E-865E-4A85-98E3-22D5C946BB6A}" type="slidenum">
              <a:rPr lang="de-DE"/>
              <a:pPr/>
              <a:t>22</a:t>
            </a:fld>
            <a:endParaRPr lang="de-DE"/>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de-DE" smtClean="0"/>
              <a:t>Software-Übernahme von Ariane 4 aus Sicherheitsgründen: bewährte Software!</a:t>
            </a:r>
          </a:p>
          <a:p>
            <a:pPr eaLnBrk="1" hangingPunct="1"/>
            <a:r>
              <a:rPr lang="de-DE" smtClean="0"/>
              <a:t>Schräger startwinkel </a:t>
            </a:r>
            <a:r>
              <a:rPr lang="de-DE" smtClean="0">
                <a:sym typeface="Wingdings" pitchFamily="2" charset="2"/>
              </a:rPr>
              <a:t> höhere HorizontalGeschw.</a:t>
            </a:r>
            <a:endParaRPr lang="de-DE"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C18378F8-8B6A-42B3-B4E8-BF1A763E8097}" type="slidenum">
              <a:rPr lang="de-DE"/>
              <a:pPr/>
              <a:t>92</a:t>
            </a:fld>
            <a:endParaRPr lang="de-DE"/>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dirty="0"/>
          </a:p>
        </p:txBody>
      </p:sp>
      <p:sp>
        <p:nvSpPr>
          <p:cNvPr id="4" name="Foliennummernplatzhalter 3"/>
          <p:cNvSpPr>
            <a:spLocks noGrp="1"/>
          </p:cNvSpPr>
          <p:nvPr>
            <p:ph type="sldNum" sz="quarter" idx="10"/>
          </p:nvPr>
        </p:nvSpPr>
        <p:spPr/>
        <p:txBody>
          <a:bodyPr/>
          <a:lstStyle/>
          <a:p>
            <a:pPr>
              <a:defRPr/>
            </a:pPr>
            <a:fld id="{86A6D7AE-BE02-4344-BDBE-A5CB9D1563F7}" type="slidenum">
              <a:rPr lang="de-DE" smtClean="0"/>
              <a:pPr>
                <a:defRPr/>
              </a:pPr>
              <a:t>97</a:t>
            </a:fld>
            <a:endParaRPr lang="de-DE"/>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31C52DF1-3F70-4183-9633-6A26DBDA33A0}" type="slidenum">
              <a:rPr lang="de-DE"/>
              <a:pPr/>
              <a:t>101</a:t>
            </a:fld>
            <a:endParaRPr lang="de-DE"/>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p:spPr>
        <p:txBody>
          <a:bodyPr/>
          <a:lstStyle/>
          <a:p>
            <a:fld id="{F8BA8F5A-D7CE-48AD-A655-AACE1009DD74}" type="slidenum">
              <a:rPr lang="de-DE"/>
              <a:pPr/>
              <a:t>102</a:t>
            </a:fld>
            <a:endParaRPr lang="de-DE"/>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p:spPr>
        <p:txBody>
          <a:bodyPr/>
          <a:lstStyle/>
          <a:p>
            <a:pPr eaLnBrk="1" hangingPunct="1"/>
            <a:r>
              <a:rPr lang="de-DE" smtClean="0"/>
              <a:t>Feature: hervorstechende nützliche Eigenschaft; besondere Fähigkeit</a:t>
            </a:r>
          </a:p>
          <a:p>
            <a:pPr eaLnBrk="1" hangingPunct="1"/>
            <a:r>
              <a:rPr lang="de-DE" smtClean="0"/>
              <a:t> Bill Gates – Focus –Interview: Windows 95 hat keine Fehler</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9159D911-91CB-4C18-82CB-38D9E511821A}" type="slidenum">
              <a:rPr lang="de-DE"/>
              <a:pPr/>
              <a:t>103</a:t>
            </a:fld>
            <a:endParaRPr lang="de-DE"/>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de-DE" smtClean="0"/>
              <a:t>Ursachen</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p:spPr>
        <p:txBody>
          <a:bodyPr/>
          <a:lstStyle/>
          <a:p>
            <a:fld id="{1C2D9A0A-8722-48F7-9693-328668C49632}" type="slidenum">
              <a:rPr lang="de-DE"/>
              <a:pPr/>
              <a:t>104</a:t>
            </a:fld>
            <a:endParaRPr lang="de-DE"/>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p:spPr>
        <p:txBody>
          <a:bodyPr/>
          <a:lstStyle/>
          <a:p>
            <a:pPr marL="228600" indent="-228600" eaLnBrk="1" hangingPunct="1">
              <a:buFontTx/>
              <a:buAutoNum type="arabicParenBoth"/>
            </a:pPr>
            <a:r>
              <a:rPr lang="de-DE" smtClean="0"/>
              <a:t>Ursprung von Fehlern ist stets der Mensch ;   (2) Eingabewerte, auftretende Werte    Neue Software auf alten Rechner       NASA kauft alte 486 fuer Space Shuttle</a:t>
            </a:r>
          </a:p>
          <a:p>
            <a:pPr marL="228600" indent="-228600" eaLnBrk="1" hangingPunct="1"/>
            <a:r>
              <a:rPr lang="de-DE" smtClean="0"/>
              <a:t>(3) Kann ein Fall eintreten ;                              (4) Gruppenarbeit; Handbuch</a:t>
            </a:r>
          </a:p>
          <a:p>
            <a:pPr marL="228600" indent="-228600" eaLnBrk="1" hangingPunct="1"/>
            <a:r>
              <a:rPr lang="de-DE" smtClean="0"/>
              <a:t>(5) Riesige Softwarepakete                              Falsche Verwendung von Software</a:t>
            </a:r>
          </a:p>
          <a:p>
            <a:pPr marL="228600" indent="-228600" eaLnBrk="1" hangingPunct="1"/>
            <a:r>
              <a:rPr lang="de-DE" smtClean="0"/>
              <a:t>Neue bessere Informatiker?</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p>
            <a:fld id="{0FD2E369-7C1B-4DC6-8A95-FFCE454DA127}" type="slidenum">
              <a:rPr lang="de-DE"/>
              <a:pPr/>
              <a:t>111</a:t>
            </a:fld>
            <a:endParaRPr lang="de-DE"/>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a:ln/>
        </p:spPr>
        <p:txBody>
          <a:bodyPr/>
          <a:lstStyle/>
          <a:p>
            <a:pPr eaLnBrk="1" hangingPunct="1"/>
            <a:endParaRPr lang="de-DE"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8CDF48C9-819A-4687-A038-52F56B885043}" type="slidenum">
              <a:rPr lang="de-DE"/>
              <a:pPr/>
              <a:t>24</a:t>
            </a:fld>
            <a:endParaRPr lang="de-DE"/>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de-DE" smtClean="0"/>
              <a:t>Computer rechnen manchmal im selben Stil!</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351E3997-B80C-4A5D-A427-264C64E85EB6}" type="slidenum">
              <a:rPr lang="de-DE"/>
              <a:pPr/>
              <a:t>25</a:t>
            </a:fld>
            <a:endParaRPr lang="de-DE"/>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3.tif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smtClean="0"/>
              <a:t>Titelmasterformat durch Klicken bearbeiten</a:t>
            </a:r>
            <a:endParaRPr lang="de-DE"/>
          </a:p>
        </p:txBody>
      </p:sp>
      <p:sp>
        <p:nvSpPr>
          <p:cNvPr id="3" name="Unt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smtClean="0"/>
              <a:t>Formatvorlage des Untertitelmasters durch Klicken bearbeiten</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A47EB88-2ABC-4194-9855-D48456A1E026}" type="slidenum">
              <a:rPr lang="de-DE"/>
              <a:pPr>
                <a:defRPr/>
              </a:pPr>
              <a:t>‹Nr.›</a:t>
            </a:fld>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2CEEAB3C-2772-402B-8A8E-39E78F7BE4A1}" type="slidenum">
              <a:rPr lang="de-DE"/>
              <a:pPr>
                <a:defRPr/>
              </a:pPr>
              <a:t>‹Nr.›</a:t>
            </a:fld>
            <a:endParaRPr lang="de-D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15100" y="609600"/>
            <a:ext cx="1943100" cy="548640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685800" y="609600"/>
            <a:ext cx="5676900" cy="54864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07F5F2EE-FF56-4ED2-9EB6-84D6045418C5}" type="slidenum">
              <a:rPr lang="de-DE"/>
              <a:pPr>
                <a:defRPr/>
              </a:pPr>
              <a:t>‹Nr.›</a:t>
            </a:fld>
            <a:endParaRPr lang="de-D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el und vier Inhalte">
    <p:spTree>
      <p:nvGrpSpPr>
        <p:cNvPr id="1" name=""/>
        <p:cNvGrpSpPr/>
        <p:nvPr/>
      </p:nvGrpSpPr>
      <p:grpSpPr>
        <a:xfrm>
          <a:off x="0" y="0"/>
          <a:ext cx="0" cy="0"/>
          <a:chOff x="0" y="0"/>
          <a:chExt cx="0" cy="0"/>
        </a:xfrm>
      </p:grpSpPr>
      <p:sp>
        <p:nvSpPr>
          <p:cNvPr id="2" name="Titel 1"/>
          <p:cNvSpPr>
            <a:spLocks noGrp="1"/>
          </p:cNvSpPr>
          <p:nvPr>
            <p:ph type="title" sz="quarter"/>
          </p:nvPr>
        </p:nvSpPr>
        <p:spPr>
          <a:xfrm>
            <a:off x="685800" y="609600"/>
            <a:ext cx="7772400" cy="1143000"/>
          </a:xfrm>
        </p:spPr>
        <p:txBody>
          <a:bodyPr/>
          <a:lstStyle/>
          <a:p>
            <a:r>
              <a:rPr lang="de-DE" smtClean="0"/>
              <a:t>Titelmasterformat durch Klicken bearbeiten</a:t>
            </a:r>
            <a:endParaRPr lang="en-US"/>
          </a:p>
        </p:txBody>
      </p:sp>
      <p:sp>
        <p:nvSpPr>
          <p:cNvPr id="3" name="Inhaltsplatzhalter 2"/>
          <p:cNvSpPr>
            <a:spLocks noGrp="1"/>
          </p:cNvSpPr>
          <p:nvPr>
            <p:ph sz="quarter" idx="1"/>
          </p:nvPr>
        </p:nvSpPr>
        <p:spPr>
          <a:xfrm>
            <a:off x="685800" y="19812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685800" y="41148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Inhaltsplatzhalter 5"/>
          <p:cNvSpPr>
            <a:spLocks noGrp="1"/>
          </p:cNvSpPr>
          <p:nvPr>
            <p:ph sz="quarter" idx="4"/>
          </p:nvPr>
        </p:nvSpPr>
        <p:spPr>
          <a:xfrm>
            <a:off x="4648200" y="41148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7" name="Datumsplatzhalter 6"/>
          <p:cNvSpPr>
            <a:spLocks noGrp="1"/>
          </p:cNvSpPr>
          <p:nvPr>
            <p:ph type="dt" sz="half" idx="10"/>
          </p:nvPr>
        </p:nvSpPr>
        <p:spPr>
          <a:xfrm>
            <a:off x="685800" y="6248400"/>
            <a:ext cx="1905000" cy="457200"/>
          </a:xfrm>
        </p:spPr>
        <p:txBody>
          <a:bodyPr/>
          <a:lstStyle>
            <a:lvl1pPr>
              <a:defRPr/>
            </a:lvl1pPr>
          </a:lstStyle>
          <a:p>
            <a:endParaRPr lang="de-DE"/>
          </a:p>
        </p:txBody>
      </p:sp>
      <p:sp>
        <p:nvSpPr>
          <p:cNvPr id="8" name="Fußzeilenplatzhalter 7"/>
          <p:cNvSpPr>
            <a:spLocks noGrp="1"/>
          </p:cNvSpPr>
          <p:nvPr>
            <p:ph type="ftr" sz="quarter" idx="11"/>
          </p:nvPr>
        </p:nvSpPr>
        <p:spPr>
          <a:xfrm>
            <a:off x="3124200" y="6248400"/>
            <a:ext cx="2895600" cy="457200"/>
          </a:xfrm>
        </p:spPr>
        <p:txBody>
          <a:bodyPr/>
          <a:lstStyle>
            <a:lvl1pPr>
              <a:defRPr/>
            </a:lvl1pPr>
          </a:lstStyle>
          <a:p>
            <a:endParaRPr lang="de-DE"/>
          </a:p>
        </p:txBody>
      </p:sp>
      <p:sp>
        <p:nvSpPr>
          <p:cNvPr id="9" name="Foliennummernplatzhalter 8"/>
          <p:cNvSpPr>
            <a:spLocks noGrp="1"/>
          </p:cNvSpPr>
          <p:nvPr>
            <p:ph type="sldNum" sz="quarter" idx="12"/>
          </p:nvPr>
        </p:nvSpPr>
        <p:spPr>
          <a:xfrm>
            <a:off x="6553200" y="6248400"/>
            <a:ext cx="1905000" cy="457200"/>
          </a:xfrm>
        </p:spPr>
        <p:txBody>
          <a:bodyPr/>
          <a:lstStyle>
            <a:lvl1pPr>
              <a:defRPr/>
            </a:lvl1pPr>
          </a:lstStyle>
          <a:p>
            <a:fld id="{0FA4CA64-7EFC-43AE-9962-8C69FD7C2C45}" type="slidenum">
              <a:rPr lang="de-DE"/>
              <a:pPr/>
              <a:t>‹Nr.›</a:t>
            </a:fld>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el, Text und Inhalt">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half" idx="2"/>
          </p:nvPr>
        </p:nvSpPr>
        <p:spPr>
          <a:xfrm>
            <a:off x="4648200" y="1981200"/>
            <a:ext cx="3810000"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Datumsplatzhalter 4"/>
          <p:cNvSpPr>
            <a:spLocks noGrp="1"/>
          </p:cNvSpPr>
          <p:nvPr>
            <p:ph type="dt" sz="half" idx="10"/>
          </p:nvPr>
        </p:nvSpPr>
        <p:spPr>
          <a:xfrm>
            <a:off x="685800" y="6248400"/>
            <a:ext cx="1905000" cy="457200"/>
          </a:xfrm>
        </p:spPr>
        <p:txBody>
          <a:bodyPr/>
          <a:lstStyle>
            <a:lvl1pPr>
              <a:defRPr/>
            </a:lvl1pPr>
          </a:lstStyle>
          <a:p>
            <a:endParaRPr lang="de-DE"/>
          </a:p>
        </p:txBody>
      </p:sp>
      <p:sp>
        <p:nvSpPr>
          <p:cNvPr id="6" name="Fußzeilenplatzhalter 5"/>
          <p:cNvSpPr>
            <a:spLocks noGrp="1"/>
          </p:cNvSpPr>
          <p:nvPr>
            <p:ph type="ftr" sz="quarter" idx="11"/>
          </p:nvPr>
        </p:nvSpPr>
        <p:spPr>
          <a:xfrm>
            <a:off x="3124200" y="6248400"/>
            <a:ext cx="2895600" cy="457200"/>
          </a:xfrm>
        </p:spPr>
        <p:txBody>
          <a:bodyPr/>
          <a:lstStyle>
            <a:lvl1pPr>
              <a:defRPr/>
            </a:lvl1pPr>
          </a:lstStyle>
          <a:p>
            <a:endParaRPr lang="de-DE"/>
          </a:p>
        </p:txBody>
      </p:sp>
      <p:sp>
        <p:nvSpPr>
          <p:cNvPr id="7" name="Foliennummernplatzhalter 6"/>
          <p:cNvSpPr>
            <a:spLocks noGrp="1"/>
          </p:cNvSpPr>
          <p:nvPr>
            <p:ph type="sldNum" sz="quarter" idx="12"/>
          </p:nvPr>
        </p:nvSpPr>
        <p:spPr>
          <a:xfrm>
            <a:off x="6553200" y="6248400"/>
            <a:ext cx="1905000" cy="457200"/>
          </a:xfrm>
        </p:spPr>
        <p:txBody>
          <a:bodyPr/>
          <a:lstStyle>
            <a:lvl1pPr>
              <a:defRPr/>
            </a:lvl1pPr>
          </a:lstStyle>
          <a:p>
            <a:fld id="{97381BBE-F9F9-4924-BE6F-22E2CC46AD64}" type="slidenum">
              <a:rPr lang="de-DE"/>
              <a:pPr/>
              <a:t>‹Nr.›</a:t>
            </a:fld>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Inhalt">
    <p:spTree>
      <p:nvGrpSpPr>
        <p:cNvPr id="1" name=""/>
        <p:cNvGrpSpPr/>
        <p:nvPr/>
      </p:nvGrpSpPr>
      <p:grpSpPr>
        <a:xfrm>
          <a:off x="0" y="0"/>
          <a:ext cx="0" cy="0"/>
          <a:chOff x="0" y="0"/>
          <a:chExt cx="0" cy="0"/>
        </a:xfrm>
      </p:grpSpPr>
      <p:sp>
        <p:nvSpPr>
          <p:cNvPr id="2" name="Inhaltsplatzhalter 1"/>
          <p:cNvSpPr>
            <a:spLocks noGrp="1"/>
          </p:cNvSpPr>
          <p:nvPr>
            <p:ph/>
          </p:nvPr>
        </p:nvSpPr>
        <p:spPr>
          <a:xfrm>
            <a:off x="685800" y="609600"/>
            <a:ext cx="7772400" cy="54864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3" name="Datumsplatzhalter 2"/>
          <p:cNvSpPr>
            <a:spLocks noGrp="1"/>
          </p:cNvSpPr>
          <p:nvPr>
            <p:ph type="dt" sz="half" idx="10"/>
          </p:nvPr>
        </p:nvSpPr>
        <p:spPr>
          <a:xfrm>
            <a:off x="685800" y="6248400"/>
            <a:ext cx="1905000" cy="457200"/>
          </a:xfrm>
        </p:spPr>
        <p:txBody>
          <a:bodyPr/>
          <a:lstStyle>
            <a:lvl1pPr>
              <a:defRPr/>
            </a:lvl1pPr>
          </a:lstStyle>
          <a:p>
            <a:endParaRPr lang="de-DE"/>
          </a:p>
        </p:txBody>
      </p:sp>
      <p:sp>
        <p:nvSpPr>
          <p:cNvPr id="4" name="Fußzeilenplatzhalter 3"/>
          <p:cNvSpPr>
            <a:spLocks noGrp="1"/>
          </p:cNvSpPr>
          <p:nvPr>
            <p:ph type="ftr" sz="quarter" idx="11"/>
          </p:nvPr>
        </p:nvSpPr>
        <p:spPr>
          <a:xfrm>
            <a:off x="3124200" y="6248400"/>
            <a:ext cx="2895600" cy="457200"/>
          </a:xfrm>
        </p:spPr>
        <p:txBody>
          <a:bodyPr/>
          <a:lstStyle>
            <a:lvl1pPr>
              <a:defRPr/>
            </a:lvl1pPr>
          </a:lstStyle>
          <a:p>
            <a:endParaRPr lang="de-DE"/>
          </a:p>
        </p:txBody>
      </p:sp>
      <p:sp>
        <p:nvSpPr>
          <p:cNvPr id="5" name="Foliennummernplatzhalter 4"/>
          <p:cNvSpPr>
            <a:spLocks noGrp="1"/>
          </p:cNvSpPr>
          <p:nvPr>
            <p:ph type="sldNum" sz="quarter" idx="12"/>
          </p:nvPr>
        </p:nvSpPr>
        <p:spPr>
          <a:xfrm>
            <a:off x="6553200" y="6248400"/>
            <a:ext cx="1905000" cy="457200"/>
          </a:xfrm>
        </p:spPr>
        <p:txBody>
          <a:bodyPr/>
          <a:lstStyle>
            <a:lvl1pPr>
              <a:defRPr/>
            </a:lvl1pPr>
          </a:lstStyle>
          <a:p>
            <a:fld id="{A70D25D2-8398-4B94-892B-F36A855D4B29}" type="slidenum">
              <a:rPr lang="de-DE"/>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und Text">
    <p:spTree>
      <p:nvGrpSpPr>
        <p:cNvPr id="1" name=""/>
        <p:cNvGrpSpPr/>
        <p:nvPr/>
      </p:nvGrpSpPr>
      <p:grpSpPr>
        <a:xfrm>
          <a:off x="0" y="0"/>
          <a:ext cx="0" cy="0"/>
          <a:chOff x="0" y="0"/>
          <a:chExt cx="0" cy="0"/>
        </a:xfrm>
      </p:grpSpPr>
      <p:sp>
        <p:nvSpPr>
          <p:cNvPr id="3" name="Textplatzhalter 2"/>
          <p:cNvSpPr>
            <a:spLocks noGrp="1"/>
          </p:cNvSpPr>
          <p:nvPr>
            <p:ph type="body" idx="1"/>
          </p:nvPr>
        </p:nvSpPr>
        <p:spPr/>
        <p:txBody>
          <a:bodyPr/>
          <a:lstStyle>
            <a:lvl1pPr>
              <a:buNone/>
              <a:defRPr/>
            </a:lvl1pPr>
            <a:lvl2pPr>
              <a:buNone/>
              <a:defRPr/>
            </a:lvl2pPr>
            <a:lvl3pPr>
              <a:buNone/>
              <a:defRPr/>
            </a:lvl3pPr>
            <a:lvl4pPr>
              <a:buNone/>
              <a:defRPr/>
            </a:lvl4pPr>
            <a:lvl5pPr>
              <a:buNone/>
              <a:defRPr/>
            </a:lvl5pPr>
          </a:lstStyle>
          <a:p>
            <a:pPr lvl="0"/>
            <a:endParaRPr lang="de-DE" dirty="0" smtClean="0"/>
          </a:p>
        </p:txBody>
      </p:sp>
      <p:pic>
        <p:nvPicPr>
          <p:cNvPr id="8" name="Grafik 7" descr="info_power.png"/>
          <p:cNvPicPr>
            <a:picLocks noChangeAspect="1"/>
          </p:cNvPicPr>
          <p:nvPr userDrawn="1"/>
        </p:nvPicPr>
        <p:blipFill>
          <a:blip r:embed="rId2" cstate="print"/>
          <a:stretch>
            <a:fillRect/>
          </a:stretch>
        </p:blipFill>
        <p:spPr>
          <a:xfrm>
            <a:off x="8556153" y="0"/>
            <a:ext cx="587847" cy="587847"/>
          </a:xfrm>
          <a:prstGeom prst="rect">
            <a:avLst/>
          </a:prstGeom>
        </p:spPr>
      </p:pic>
      <p:pic>
        <p:nvPicPr>
          <p:cNvPr id="11" name="Grafik 10" descr="logo_neu.jpg"/>
          <p:cNvPicPr>
            <a:picLocks noChangeAspect="1"/>
          </p:cNvPicPr>
          <p:nvPr userDrawn="1"/>
        </p:nvPicPr>
        <p:blipFill>
          <a:blip r:embed="rId3" cstate="print"/>
          <a:stretch>
            <a:fillRect/>
          </a:stretch>
        </p:blipFill>
        <p:spPr>
          <a:xfrm>
            <a:off x="8572528" y="6277982"/>
            <a:ext cx="571472" cy="569857"/>
          </a:xfrm>
          <a:prstGeom prst="rect">
            <a:avLst/>
          </a:prstGeom>
        </p:spPr>
      </p:pic>
      <p:pic>
        <p:nvPicPr>
          <p:cNvPr id="12" name="Grafik 11" descr="LS_SCCS_BLAU_CMYK_OS.tif"/>
          <p:cNvPicPr>
            <a:picLocks noChangeAspect="1"/>
          </p:cNvPicPr>
          <p:nvPr userDrawn="1"/>
        </p:nvPicPr>
        <p:blipFill>
          <a:blip r:embed="rId4" cstate="print"/>
          <a:stretch>
            <a:fillRect/>
          </a:stretch>
        </p:blipFill>
        <p:spPr>
          <a:xfrm>
            <a:off x="0" y="6265187"/>
            <a:ext cx="642910" cy="592813"/>
          </a:xfrm>
          <a:prstGeom prst="rect">
            <a:avLst/>
          </a:prstGeom>
        </p:spPr>
      </p:pic>
      <p:pic>
        <p:nvPicPr>
          <p:cNvPr id="13" name="Grafik 12" descr="logot.gif"/>
          <p:cNvPicPr>
            <a:picLocks noChangeAspect="1"/>
          </p:cNvPicPr>
          <p:nvPr userDrawn="1"/>
        </p:nvPicPr>
        <p:blipFill>
          <a:blip r:embed="rId5" cstate="print"/>
          <a:stretch>
            <a:fillRect/>
          </a:stretch>
        </p:blipFill>
        <p:spPr>
          <a:xfrm>
            <a:off x="0" y="0"/>
            <a:ext cx="1047750" cy="552450"/>
          </a:xfrm>
          <a:prstGeom prst="rect">
            <a:avLst/>
          </a:prstGeom>
        </p:spPr>
      </p:pic>
      <p:sp>
        <p:nvSpPr>
          <p:cNvPr id="15" name="Datumsplatzhalter 14"/>
          <p:cNvSpPr>
            <a:spLocks noGrp="1"/>
          </p:cNvSpPr>
          <p:nvPr>
            <p:ph type="dt" sz="half" idx="10"/>
          </p:nvPr>
        </p:nvSpPr>
        <p:spPr/>
        <p:txBody>
          <a:bodyPr/>
          <a:lstStyle/>
          <a:p>
            <a:endParaRPr lang="de-DE"/>
          </a:p>
        </p:txBody>
      </p:sp>
      <p:sp>
        <p:nvSpPr>
          <p:cNvPr id="16" name="Foliennummernplatzhalter 15"/>
          <p:cNvSpPr>
            <a:spLocks noGrp="1"/>
          </p:cNvSpPr>
          <p:nvPr>
            <p:ph type="sldNum" sz="quarter" idx="11"/>
          </p:nvPr>
        </p:nvSpPr>
        <p:spPr>
          <a:xfrm>
            <a:off x="6357950" y="6357958"/>
            <a:ext cx="2133600" cy="365125"/>
          </a:xfrm>
        </p:spPr>
        <p:txBody>
          <a:bodyPr/>
          <a:lstStyle/>
          <a:p>
            <a:fld id="{1EC142DF-A9CD-4715-8E6E-19A95AC2A1E0}" type="slidenum">
              <a:rPr lang="de-DE" smtClean="0"/>
              <a:pPr/>
              <a:t>‹Nr.›</a:t>
            </a:fld>
            <a:endParaRPr lang="de-DE"/>
          </a:p>
        </p:txBody>
      </p:sp>
      <p:sp>
        <p:nvSpPr>
          <p:cNvPr id="17" name="Fußzeilenplatzhalter 16"/>
          <p:cNvSpPr>
            <a:spLocks noGrp="1"/>
          </p:cNvSpPr>
          <p:nvPr>
            <p:ph type="ftr" sz="quarter" idx="12"/>
          </p:nvPr>
        </p:nvSpPr>
        <p:spPr/>
        <p:txBody>
          <a:bodyPr/>
          <a:lstStyle/>
          <a:p>
            <a:endParaRPr lang="de-DE"/>
          </a:p>
        </p:txBody>
      </p:sp>
      <p:sp>
        <p:nvSpPr>
          <p:cNvPr id="14" name="Titel 13"/>
          <p:cNvSpPr>
            <a:spLocks noGrp="1"/>
          </p:cNvSpPr>
          <p:nvPr>
            <p:ph type="title"/>
          </p:nvPr>
        </p:nvSpPr>
        <p:spPr>
          <a:xfrm>
            <a:off x="457200" y="274638"/>
            <a:ext cx="8229600" cy="1143000"/>
          </a:xfrm>
          <a:prstGeom prst="rect">
            <a:avLst/>
          </a:prstGeom>
        </p:spPr>
        <p:txBody>
          <a:bodyPr/>
          <a:lstStyle/>
          <a:p>
            <a:r>
              <a:rPr lang="de-DE" smtClean="0"/>
              <a:t>Titelmasterformat durch Klicken bearbeiten</a:t>
            </a:r>
            <a:endParaRPr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cSld name="Titel, Text und 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85800" y="609600"/>
            <a:ext cx="7772400" cy="1143000"/>
          </a:xfrm>
        </p:spPr>
        <p:txBody>
          <a:bodyPr/>
          <a:lstStyle/>
          <a:p>
            <a:r>
              <a:rPr lang="de-DE" smtClean="0"/>
              <a:t>Titelmasterformat durch Klicken bearbeiten</a:t>
            </a:r>
            <a:endParaRPr lang="en-US"/>
          </a:p>
        </p:txBody>
      </p:sp>
      <p:sp>
        <p:nvSpPr>
          <p:cNvPr id="3" name="Textplatzhalter 2"/>
          <p:cNvSpPr>
            <a:spLocks noGrp="1"/>
          </p:cNvSpPr>
          <p:nvPr>
            <p:ph type="body" sz="half" idx="1"/>
          </p:nvPr>
        </p:nvSpPr>
        <p:spPr>
          <a:xfrm>
            <a:off x="685800" y="1981200"/>
            <a:ext cx="3810000" cy="41148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Inhaltsplatzhalter 3"/>
          <p:cNvSpPr>
            <a:spLocks noGrp="1"/>
          </p:cNvSpPr>
          <p:nvPr>
            <p:ph sz="quarter" idx="2"/>
          </p:nvPr>
        </p:nvSpPr>
        <p:spPr>
          <a:xfrm>
            <a:off x="4648200" y="19812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5" name="Inhaltsplatzhalter 4"/>
          <p:cNvSpPr>
            <a:spLocks noGrp="1"/>
          </p:cNvSpPr>
          <p:nvPr>
            <p:ph sz="quarter" idx="3"/>
          </p:nvPr>
        </p:nvSpPr>
        <p:spPr>
          <a:xfrm>
            <a:off x="4648200" y="4114800"/>
            <a:ext cx="3810000" cy="1981200"/>
          </a:xfrm>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de-DE"/>
          </a:p>
        </p:txBody>
      </p:sp>
      <p:sp>
        <p:nvSpPr>
          <p:cNvPr id="7" name="Rectangle 5"/>
          <p:cNvSpPr>
            <a:spLocks noGrp="1" noChangeArrowheads="1"/>
          </p:cNvSpPr>
          <p:nvPr>
            <p:ph type="ftr" sz="quarter" idx="11"/>
          </p:nvPr>
        </p:nvSpPr>
        <p:spPr>
          <a:ln/>
        </p:spPr>
        <p:txBody>
          <a:bodyPr/>
          <a:lstStyle>
            <a:lvl1pPr>
              <a:defRPr/>
            </a:lvl1pPr>
          </a:lstStyle>
          <a:p>
            <a:pPr>
              <a:defRPr/>
            </a:pPr>
            <a:endParaRPr lang="de-DE"/>
          </a:p>
        </p:txBody>
      </p:sp>
      <p:sp>
        <p:nvSpPr>
          <p:cNvPr id="8" name="Rectangle 6"/>
          <p:cNvSpPr>
            <a:spLocks noGrp="1" noChangeArrowheads="1"/>
          </p:cNvSpPr>
          <p:nvPr>
            <p:ph type="sldNum" sz="quarter" idx="12"/>
          </p:nvPr>
        </p:nvSpPr>
        <p:spPr>
          <a:ln/>
        </p:spPr>
        <p:txBody>
          <a:bodyPr/>
          <a:lstStyle>
            <a:lvl1pPr>
              <a:defRPr/>
            </a:lvl1pPr>
          </a:lstStyle>
          <a:p>
            <a:pPr>
              <a:defRPr/>
            </a:pPr>
            <a:fld id="{5B17234A-A217-4D6A-A979-B0ED63B2F9F7}" type="slidenum">
              <a:rPr lang="de-DE"/>
              <a:pPr>
                <a:defRPr/>
              </a:pPr>
              <a:t>‹Nr.›</a:t>
            </a:fld>
            <a:endParaRPr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AF305B83-0395-46E4-A8D8-80B1C18870EE}" type="slidenum">
              <a:rPr lang="de-DE"/>
              <a:pPr>
                <a:defRPr/>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Rectangle 4"/>
          <p:cNvSpPr>
            <a:spLocks noGrp="1" noChangeArrowheads="1"/>
          </p:cNvSpPr>
          <p:nvPr>
            <p:ph type="dt" sz="half" idx="10"/>
          </p:nvPr>
        </p:nvSpPr>
        <p:spPr>
          <a:ln/>
        </p:spPr>
        <p:txBody>
          <a:bodyPr/>
          <a:lstStyle>
            <a:lvl1pPr>
              <a:defRPr/>
            </a:lvl1pPr>
          </a:lstStyle>
          <a:p>
            <a:pPr>
              <a:defRPr/>
            </a:pPr>
            <a:endParaRPr lang="de-DE"/>
          </a:p>
        </p:txBody>
      </p:sp>
      <p:sp>
        <p:nvSpPr>
          <p:cNvPr id="5" name="Rectangle 5"/>
          <p:cNvSpPr>
            <a:spLocks noGrp="1" noChangeArrowheads="1"/>
          </p:cNvSpPr>
          <p:nvPr>
            <p:ph type="ftr" sz="quarter" idx="11"/>
          </p:nvPr>
        </p:nvSpPr>
        <p:spPr>
          <a:ln/>
        </p:spPr>
        <p:txBody>
          <a:bodyPr/>
          <a:lstStyle>
            <a:lvl1pPr>
              <a:defRPr/>
            </a:lvl1pPr>
          </a:lstStyle>
          <a:p>
            <a:pPr>
              <a:defRPr/>
            </a:pPr>
            <a:endParaRPr lang="de-DE"/>
          </a:p>
        </p:txBody>
      </p:sp>
      <p:sp>
        <p:nvSpPr>
          <p:cNvPr id="6" name="Rectangle 6"/>
          <p:cNvSpPr>
            <a:spLocks noGrp="1" noChangeArrowheads="1"/>
          </p:cNvSpPr>
          <p:nvPr>
            <p:ph type="sldNum" sz="quarter" idx="12"/>
          </p:nvPr>
        </p:nvSpPr>
        <p:spPr>
          <a:ln/>
        </p:spPr>
        <p:txBody>
          <a:bodyPr/>
          <a:lstStyle>
            <a:lvl1pPr>
              <a:defRPr/>
            </a:lvl1pPr>
          </a:lstStyle>
          <a:p>
            <a:pPr>
              <a:defRPr/>
            </a:pPr>
            <a:fld id="{523C1E18-0BD2-4029-B065-87E8340E4463}" type="slidenum">
              <a:rPr lang="de-DE"/>
              <a:pPr>
                <a:defRPr/>
              </a:pPr>
              <a:t>‹Nr.›</a:t>
            </a:fld>
            <a:endParaRPr lang="de-D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2653C489-840C-4123-AF79-8CDEF655682B}" type="slidenum">
              <a:rPr lang="de-DE"/>
              <a:pPr>
                <a:defRPr/>
              </a:pPr>
              <a:t>‹Nr.›</a:t>
            </a:fld>
            <a:endParaRPr lang="de-D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Rectangle 4"/>
          <p:cNvSpPr>
            <a:spLocks noGrp="1" noChangeArrowheads="1"/>
          </p:cNvSpPr>
          <p:nvPr>
            <p:ph type="dt" sz="half" idx="10"/>
          </p:nvPr>
        </p:nvSpPr>
        <p:spPr>
          <a:ln/>
        </p:spPr>
        <p:txBody>
          <a:bodyPr/>
          <a:lstStyle>
            <a:lvl1pPr>
              <a:defRPr/>
            </a:lvl1pPr>
          </a:lstStyle>
          <a:p>
            <a:pPr>
              <a:defRPr/>
            </a:pPr>
            <a:endParaRPr lang="de-DE"/>
          </a:p>
        </p:txBody>
      </p:sp>
      <p:sp>
        <p:nvSpPr>
          <p:cNvPr id="8" name="Rectangle 5"/>
          <p:cNvSpPr>
            <a:spLocks noGrp="1" noChangeArrowheads="1"/>
          </p:cNvSpPr>
          <p:nvPr>
            <p:ph type="ftr" sz="quarter" idx="11"/>
          </p:nvPr>
        </p:nvSpPr>
        <p:spPr>
          <a:ln/>
        </p:spPr>
        <p:txBody>
          <a:bodyPr/>
          <a:lstStyle>
            <a:lvl1pPr>
              <a:defRPr/>
            </a:lvl1pPr>
          </a:lstStyle>
          <a:p>
            <a:pPr>
              <a:defRPr/>
            </a:pPr>
            <a:endParaRPr lang="de-DE"/>
          </a:p>
        </p:txBody>
      </p:sp>
      <p:sp>
        <p:nvSpPr>
          <p:cNvPr id="9" name="Rectangle 6"/>
          <p:cNvSpPr>
            <a:spLocks noGrp="1" noChangeArrowheads="1"/>
          </p:cNvSpPr>
          <p:nvPr>
            <p:ph type="sldNum" sz="quarter" idx="12"/>
          </p:nvPr>
        </p:nvSpPr>
        <p:spPr>
          <a:ln/>
        </p:spPr>
        <p:txBody>
          <a:bodyPr/>
          <a:lstStyle>
            <a:lvl1pPr>
              <a:defRPr/>
            </a:lvl1pPr>
          </a:lstStyle>
          <a:p>
            <a:pPr>
              <a:defRPr/>
            </a:pPr>
            <a:fld id="{39F6AA4D-D523-402B-9F47-B4CDACBE17AA}" type="slidenum">
              <a:rPr lang="de-DE"/>
              <a:pPr>
                <a:defRPr/>
              </a:pPr>
              <a:t>‹Nr.›</a:t>
            </a:fld>
            <a:endParaRPr lang="de-D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Rectangle 4"/>
          <p:cNvSpPr>
            <a:spLocks noGrp="1" noChangeArrowheads="1"/>
          </p:cNvSpPr>
          <p:nvPr>
            <p:ph type="dt" sz="half" idx="10"/>
          </p:nvPr>
        </p:nvSpPr>
        <p:spPr>
          <a:ln/>
        </p:spPr>
        <p:txBody>
          <a:bodyPr/>
          <a:lstStyle>
            <a:lvl1pPr>
              <a:defRPr/>
            </a:lvl1pPr>
          </a:lstStyle>
          <a:p>
            <a:pPr>
              <a:defRPr/>
            </a:pPr>
            <a:endParaRPr lang="de-DE"/>
          </a:p>
        </p:txBody>
      </p:sp>
      <p:sp>
        <p:nvSpPr>
          <p:cNvPr id="4" name="Rectangle 5"/>
          <p:cNvSpPr>
            <a:spLocks noGrp="1" noChangeArrowheads="1"/>
          </p:cNvSpPr>
          <p:nvPr>
            <p:ph type="ftr" sz="quarter" idx="11"/>
          </p:nvPr>
        </p:nvSpPr>
        <p:spPr>
          <a:ln/>
        </p:spPr>
        <p:txBody>
          <a:bodyPr/>
          <a:lstStyle>
            <a:lvl1pPr>
              <a:defRPr/>
            </a:lvl1pPr>
          </a:lstStyle>
          <a:p>
            <a:pPr>
              <a:defRPr/>
            </a:pPr>
            <a:endParaRPr lang="de-DE"/>
          </a:p>
        </p:txBody>
      </p:sp>
      <p:sp>
        <p:nvSpPr>
          <p:cNvPr id="5" name="Rectangle 6"/>
          <p:cNvSpPr>
            <a:spLocks noGrp="1" noChangeArrowheads="1"/>
          </p:cNvSpPr>
          <p:nvPr>
            <p:ph type="sldNum" sz="quarter" idx="12"/>
          </p:nvPr>
        </p:nvSpPr>
        <p:spPr>
          <a:ln/>
        </p:spPr>
        <p:txBody>
          <a:bodyPr/>
          <a:lstStyle>
            <a:lvl1pPr>
              <a:defRPr/>
            </a:lvl1pPr>
          </a:lstStyle>
          <a:p>
            <a:pPr>
              <a:defRPr/>
            </a:pPr>
            <a:fld id="{08211A4F-759B-4D6A-9EB7-EE80E4A226C4}" type="slidenum">
              <a:rPr lang="de-DE"/>
              <a:pPr>
                <a:defRPr/>
              </a:pPr>
              <a:t>‹Nr.›</a:t>
            </a:fld>
            <a:endParaRPr lang="de-D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de-DE"/>
          </a:p>
        </p:txBody>
      </p:sp>
      <p:sp>
        <p:nvSpPr>
          <p:cNvPr id="3" name="Rectangle 5"/>
          <p:cNvSpPr>
            <a:spLocks noGrp="1" noChangeArrowheads="1"/>
          </p:cNvSpPr>
          <p:nvPr>
            <p:ph type="ftr" sz="quarter" idx="11"/>
          </p:nvPr>
        </p:nvSpPr>
        <p:spPr>
          <a:ln/>
        </p:spPr>
        <p:txBody>
          <a:bodyPr/>
          <a:lstStyle>
            <a:lvl1pPr>
              <a:defRPr/>
            </a:lvl1pPr>
          </a:lstStyle>
          <a:p>
            <a:pPr>
              <a:defRPr/>
            </a:pPr>
            <a:endParaRPr lang="de-DE"/>
          </a:p>
        </p:txBody>
      </p:sp>
      <p:sp>
        <p:nvSpPr>
          <p:cNvPr id="4" name="Rectangle 6"/>
          <p:cNvSpPr>
            <a:spLocks noGrp="1" noChangeArrowheads="1"/>
          </p:cNvSpPr>
          <p:nvPr>
            <p:ph type="sldNum" sz="quarter" idx="12"/>
          </p:nvPr>
        </p:nvSpPr>
        <p:spPr>
          <a:ln/>
        </p:spPr>
        <p:txBody>
          <a:bodyPr/>
          <a:lstStyle>
            <a:lvl1pPr>
              <a:defRPr/>
            </a:lvl1pPr>
          </a:lstStyle>
          <a:p>
            <a:pPr>
              <a:defRPr/>
            </a:pPr>
            <a:fld id="{9414BFE4-A6A6-471E-AD70-69FD24FE4638}" type="slidenum">
              <a:rPr lang="de-DE"/>
              <a:pPr>
                <a:defRPr/>
              </a:pPr>
              <a:t>‹Nr.›</a:t>
            </a:fld>
            <a:endParaRPr lang="de-D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45C2AFDD-20B7-43D5-AF5C-DAB208EDF27D}" type="slidenum">
              <a:rPr lang="de-DE"/>
              <a:pPr>
                <a:defRPr/>
              </a:pPr>
              <a:t>‹Nr.›</a:t>
            </a:fld>
            <a:endParaRPr lang="de-D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Rectangle 4"/>
          <p:cNvSpPr>
            <a:spLocks noGrp="1" noChangeArrowheads="1"/>
          </p:cNvSpPr>
          <p:nvPr>
            <p:ph type="dt" sz="half" idx="10"/>
          </p:nvPr>
        </p:nvSpPr>
        <p:spPr>
          <a:ln/>
        </p:spPr>
        <p:txBody>
          <a:bodyPr/>
          <a:lstStyle>
            <a:lvl1pPr>
              <a:defRPr/>
            </a:lvl1pPr>
          </a:lstStyle>
          <a:p>
            <a:pPr>
              <a:defRPr/>
            </a:pPr>
            <a:endParaRPr lang="de-DE"/>
          </a:p>
        </p:txBody>
      </p:sp>
      <p:sp>
        <p:nvSpPr>
          <p:cNvPr id="6" name="Rectangle 5"/>
          <p:cNvSpPr>
            <a:spLocks noGrp="1" noChangeArrowheads="1"/>
          </p:cNvSpPr>
          <p:nvPr>
            <p:ph type="ftr" sz="quarter" idx="11"/>
          </p:nvPr>
        </p:nvSpPr>
        <p:spPr>
          <a:ln/>
        </p:spPr>
        <p:txBody>
          <a:bodyPr/>
          <a:lstStyle>
            <a:lvl1pPr>
              <a:defRPr/>
            </a:lvl1pPr>
          </a:lstStyle>
          <a:p>
            <a:pPr>
              <a:defRPr/>
            </a:pPr>
            <a:endParaRPr lang="de-DE"/>
          </a:p>
        </p:txBody>
      </p:sp>
      <p:sp>
        <p:nvSpPr>
          <p:cNvPr id="7" name="Rectangle 6"/>
          <p:cNvSpPr>
            <a:spLocks noGrp="1" noChangeArrowheads="1"/>
          </p:cNvSpPr>
          <p:nvPr>
            <p:ph type="sldNum" sz="quarter" idx="12"/>
          </p:nvPr>
        </p:nvSpPr>
        <p:spPr>
          <a:ln/>
        </p:spPr>
        <p:txBody>
          <a:bodyPr/>
          <a:lstStyle>
            <a:lvl1pPr>
              <a:defRPr/>
            </a:lvl1pPr>
          </a:lstStyle>
          <a:p>
            <a:pPr>
              <a:defRPr/>
            </a:pPr>
            <a:fld id="{84956032-0C66-4B64-B12C-0FE8670A52D7}" type="slidenum">
              <a:rPr lang="de-DE"/>
              <a:pPr>
                <a:defRPr/>
              </a:pPr>
              <a:t>‹Nr.›</a:t>
            </a:fld>
            <a:endParaRPr lang="de-D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e-DE" smtClean="0"/>
              <a:t>Klicken Sie, um das Titelformat zu bearbeiten</a:t>
            </a:r>
          </a:p>
        </p:txBody>
      </p:sp>
      <p:sp>
        <p:nvSpPr>
          <p:cNvPr id="3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e-DE" smtClean="0"/>
              <a:t>Klicken Sie, um die Formate des Vorlagentextes zu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de-DE"/>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de-DE"/>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5D08CA1D-C3E1-49A0-866D-6B52F2460213}" type="slidenum">
              <a:rPr lang="de-DE"/>
              <a:pPr>
                <a:defRPr/>
              </a:pPr>
              <a:t>‹Nr.›</a:t>
            </a:fld>
            <a:endParaRPr lang="de-D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gif"/><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ideo" Target="file:///C:\Users\huckle\bugs\ariane\ariane5_beide_gut.mpg" TargetMode="Externa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6.xml"/><Relationship Id="rId1" Type="http://schemas.openxmlformats.org/officeDocument/2006/relationships/video" Target="file:///C:\Users\huckle\bugs\movies\airbus\gripenfl_avi.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file:///C:\Users\huckle\bugs\patriot\6.patriot.22sec%5b1%5d.mpg" TargetMode="External"/><Relationship Id="rId1" Type="http://schemas.openxmlformats.org/officeDocument/2006/relationships/video" Target="file:///C:\Dokumente%20und%20Einstellungen\huckle_2\Eigene%20Dateien\bugs\ariane.explo.15.561.mov" TargetMode="Externa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notesSlide" Target="../notesSlides/notesSlide15.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6.xml"/><Relationship Id="rId1" Type="http://schemas.openxmlformats.org/officeDocument/2006/relationships/video" Target="file:///C:\Users\huckle\bugs\bugs_dvd\kap17_aequator\das34.mpg"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48.wmf"/><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7.wmf"/><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audio" Target="../media/audio4.wav"/><Relationship Id="rId11" Type="http://schemas.openxmlformats.org/officeDocument/2006/relationships/image" Target="../media/image46.wmf"/><Relationship Id="rId5" Type="http://schemas.openxmlformats.org/officeDocument/2006/relationships/audio" Target="../media/audio3.wav"/><Relationship Id="rId15" Type="http://schemas.openxmlformats.org/officeDocument/2006/relationships/image" Target="../media/image50.wmf"/><Relationship Id="rId10" Type="http://schemas.openxmlformats.org/officeDocument/2006/relationships/image" Target="../media/image45.wmf"/><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49.wmf"/></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16.xml"/><Relationship Id="rId4" Type="http://schemas.openxmlformats.org/officeDocument/2006/relationships/image" Target="../media/image59.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xml"/><Relationship Id="rId1" Type="http://schemas.openxmlformats.org/officeDocument/2006/relationships/video" Target="file:///C:\Users\huckle\bugs\movies\nedelin\nedelin.mpg" TargetMode="Externa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video" Target="file:///C:\Users\huckle\bugs\movies\airbus\airbus_hamburg.mp4" TargetMode="External"/><Relationship Id="rId4" Type="http://schemas.openxmlformats.org/officeDocument/2006/relationships/image" Target="../media/image76.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video" Target="file:///C:\Users\huckle\bugs\movies\airbus\airbus_mul_avi.avi" TargetMode="Externa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1.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8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video" Target="file:///C:\Users\huckle\bugs\tac_mill\tacoma_beide_gut.mpg" TargetMode="External"/><Relationship Id="rId4" Type="http://schemas.openxmlformats.org/officeDocument/2006/relationships/image" Target="../media/image83.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7.xml"/><Relationship Id="rId1" Type="http://schemas.openxmlformats.org/officeDocument/2006/relationships/video" Target="file:///C:\Users\huckle\bugs\tac_mill\millenium_1_gut.mpg" TargetMode="External"/><Relationship Id="rId4" Type="http://schemas.openxmlformats.org/officeDocument/2006/relationships/image" Target="../media/image84.png"/></Relationships>
</file>

<file path=ppt/slides/_rels/slide8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7.xml"/><Relationship Id="rId1" Type="http://schemas.openxmlformats.org/officeDocument/2006/relationships/video" Target="file:///C:\Users\huckle\bugs\tac_mill\millenium_2_gut.mpg" TargetMode="External"/><Relationship Id="rId4" Type="http://schemas.openxmlformats.org/officeDocument/2006/relationships/image" Target="../media/image8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video" Target="file:///C:\Users\huckle\bugs\tac_mill\millenium_3_gut.mpg" TargetMode="External"/><Relationship Id="rId4" Type="http://schemas.openxmlformats.org/officeDocument/2006/relationships/image" Target="../media/image87.png"/></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descr="Measurement-of-Software-Bug’s-Quantity.jpg"/>
          <p:cNvPicPr>
            <a:picLocks noChangeAspect="1"/>
          </p:cNvPicPr>
          <p:nvPr/>
        </p:nvPicPr>
        <p:blipFill>
          <a:blip r:embed="rId3" cstate="print">
            <a:lum bright="51000" contrast="-61000"/>
          </a:blip>
          <a:stretch>
            <a:fillRect/>
          </a:stretch>
        </p:blipFill>
        <p:spPr>
          <a:xfrm>
            <a:off x="-1" y="27384"/>
            <a:ext cx="9202441" cy="6858000"/>
          </a:xfrm>
          <a:prstGeom prst="rect">
            <a:avLst/>
          </a:prstGeom>
        </p:spPr>
      </p:pic>
      <p:sp>
        <p:nvSpPr>
          <p:cNvPr id="4098" name="Rectangle 2"/>
          <p:cNvSpPr>
            <a:spLocks noGrp="1" noChangeArrowheads="1"/>
          </p:cNvSpPr>
          <p:nvPr>
            <p:ph type="ctrTitle"/>
          </p:nvPr>
        </p:nvSpPr>
        <p:spPr>
          <a:xfrm>
            <a:off x="609600" y="269776"/>
            <a:ext cx="7772400" cy="1143000"/>
          </a:xfrm>
        </p:spPr>
        <p:txBody>
          <a:bodyPr/>
          <a:lstStyle/>
          <a:p>
            <a:pPr eaLnBrk="1" hangingPunct="1"/>
            <a:r>
              <a:rPr lang="en-US" b="1" dirty="0" smtClean="0">
                <a:solidFill>
                  <a:schemeClr val="tx1"/>
                </a:solidFill>
              </a:rPr>
              <a:t>Software-</a:t>
            </a:r>
            <a:r>
              <a:rPr lang="en-US" b="1" dirty="0" err="1" smtClean="0">
                <a:solidFill>
                  <a:schemeClr val="tx1"/>
                </a:solidFill>
              </a:rPr>
              <a:t>Fehler</a:t>
            </a:r>
            <a:endParaRPr lang="en-US" b="1" dirty="0" smtClean="0">
              <a:solidFill>
                <a:schemeClr val="tx1"/>
              </a:solidFill>
            </a:endParaRPr>
          </a:p>
        </p:txBody>
      </p:sp>
      <p:sp>
        <p:nvSpPr>
          <p:cNvPr id="4099" name="Rectangle 3"/>
          <p:cNvSpPr>
            <a:spLocks noGrp="1" noChangeArrowheads="1"/>
          </p:cNvSpPr>
          <p:nvPr>
            <p:ph type="subTitle" idx="1"/>
          </p:nvPr>
        </p:nvSpPr>
        <p:spPr>
          <a:xfrm>
            <a:off x="971600" y="4124672"/>
            <a:ext cx="7448872" cy="1752600"/>
          </a:xfrm>
        </p:spPr>
        <p:txBody>
          <a:bodyPr/>
          <a:lstStyle/>
          <a:p>
            <a:pPr eaLnBrk="1" hangingPunct="1"/>
            <a:r>
              <a:rPr lang="en-US" b="1" dirty="0" err="1" smtClean="0"/>
              <a:t>Kleine</a:t>
            </a:r>
            <a:r>
              <a:rPr lang="en-US" b="1" dirty="0" smtClean="0"/>
              <a:t> Bugs, </a:t>
            </a:r>
            <a:r>
              <a:rPr lang="en-US" b="1" dirty="0" err="1" smtClean="0"/>
              <a:t>große</a:t>
            </a:r>
            <a:r>
              <a:rPr lang="en-US" b="1" dirty="0" smtClean="0"/>
              <a:t> GAU’s</a:t>
            </a:r>
            <a:r>
              <a:rPr lang="en-US" b="1" noProof="0" dirty="0" smtClean="0"/>
              <a:t> </a:t>
            </a:r>
          </a:p>
          <a:p>
            <a:pPr eaLnBrk="1" hangingPunct="1"/>
            <a:endParaRPr lang="en-US" sz="2000" b="1" noProof="0" dirty="0" smtClean="0"/>
          </a:p>
          <a:p>
            <a:pPr eaLnBrk="1" hangingPunct="1"/>
            <a:r>
              <a:rPr lang="en-US" b="1" noProof="0" dirty="0" smtClean="0"/>
              <a:t>Prof. Thomas Huckle</a:t>
            </a:r>
          </a:p>
          <a:p>
            <a:pPr eaLnBrk="1" hangingPunct="1"/>
            <a:endParaRPr lang="en-US" b="1" noProof="0" dirty="0" smtClean="0"/>
          </a:p>
          <a:p>
            <a:pPr eaLnBrk="1" hangingPunct="1"/>
            <a:r>
              <a:rPr lang="en-US" b="1" dirty="0" smtClean="0"/>
              <a:t>28</a:t>
            </a:r>
            <a:r>
              <a:rPr lang="en-US" b="1" noProof="0" dirty="0" smtClean="0"/>
              <a:t>.5.2015</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16632"/>
            <a:ext cx="7772400" cy="1143000"/>
          </a:xfrm>
        </p:spPr>
        <p:txBody>
          <a:bodyPr/>
          <a:lstStyle/>
          <a:p>
            <a:r>
              <a:rPr lang="en-US" dirty="0" err="1" smtClean="0"/>
              <a:t>Stellwerk</a:t>
            </a:r>
            <a:r>
              <a:rPr lang="en-US" dirty="0" smtClean="0"/>
              <a:t> </a:t>
            </a:r>
            <a:r>
              <a:rPr lang="en-US" dirty="0" err="1" smtClean="0"/>
              <a:t>Altona</a:t>
            </a:r>
            <a:r>
              <a:rPr lang="en-US" dirty="0" smtClean="0"/>
              <a:t>, 1995</a:t>
            </a:r>
            <a:endParaRPr lang="en-US" dirty="0"/>
          </a:p>
        </p:txBody>
      </p:sp>
      <p:sp>
        <p:nvSpPr>
          <p:cNvPr id="3" name="Textfeld 2"/>
          <p:cNvSpPr txBox="1"/>
          <p:nvPr/>
        </p:nvSpPr>
        <p:spPr>
          <a:xfrm>
            <a:off x="1043608" y="1196752"/>
            <a:ext cx="7436908" cy="830997"/>
          </a:xfrm>
          <a:prstGeom prst="rect">
            <a:avLst/>
          </a:prstGeom>
          <a:noFill/>
        </p:spPr>
        <p:txBody>
          <a:bodyPr wrap="none" rtlCol="0">
            <a:spAutoFit/>
          </a:bodyPr>
          <a:lstStyle/>
          <a:p>
            <a:r>
              <a:rPr lang="en-US" dirty="0" err="1" smtClean="0"/>
              <a:t>Ersetzen</a:t>
            </a:r>
            <a:r>
              <a:rPr lang="en-US" dirty="0" smtClean="0"/>
              <a:t> des </a:t>
            </a:r>
            <a:r>
              <a:rPr lang="en-US" dirty="0" err="1" smtClean="0"/>
              <a:t>alten</a:t>
            </a:r>
            <a:r>
              <a:rPr lang="en-US" dirty="0" smtClean="0"/>
              <a:t> </a:t>
            </a:r>
            <a:r>
              <a:rPr lang="en-US" dirty="0" err="1" smtClean="0"/>
              <a:t>klassischen</a:t>
            </a:r>
            <a:r>
              <a:rPr lang="en-US" dirty="0" smtClean="0"/>
              <a:t> </a:t>
            </a:r>
            <a:r>
              <a:rPr lang="en-US" dirty="0" err="1" smtClean="0"/>
              <a:t>Stellwerks</a:t>
            </a:r>
            <a:r>
              <a:rPr lang="en-US" dirty="0" smtClean="0"/>
              <a:t> </a:t>
            </a:r>
            <a:r>
              <a:rPr lang="en-US" dirty="0" err="1" smtClean="0"/>
              <a:t>durch</a:t>
            </a:r>
            <a:r>
              <a:rPr lang="en-US" dirty="0" smtClean="0"/>
              <a:t> Computer-</a:t>
            </a:r>
          </a:p>
          <a:p>
            <a:r>
              <a:rPr lang="en-US" dirty="0" err="1" smtClean="0"/>
              <a:t>gesteuertes</a:t>
            </a:r>
            <a:r>
              <a:rPr lang="en-US" dirty="0" smtClean="0"/>
              <a:t> </a:t>
            </a:r>
            <a:r>
              <a:rPr lang="en-US" dirty="0" err="1" smtClean="0"/>
              <a:t>Stellwerk</a:t>
            </a:r>
            <a:r>
              <a:rPr lang="en-US" dirty="0" smtClean="0"/>
              <a:t> von Siemens </a:t>
            </a:r>
            <a:r>
              <a:rPr lang="en-US" dirty="0" err="1" smtClean="0"/>
              <a:t>basierend</a:t>
            </a:r>
            <a:r>
              <a:rPr lang="en-US" dirty="0" smtClean="0"/>
              <a:t> auf PCs.</a:t>
            </a:r>
            <a:endParaRPr lang="en-US" dirty="0"/>
          </a:p>
        </p:txBody>
      </p:sp>
      <p:sp>
        <p:nvSpPr>
          <p:cNvPr id="4" name="Textfeld 3"/>
          <p:cNvSpPr txBox="1"/>
          <p:nvPr/>
        </p:nvSpPr>
        <p:spPr>
          <a:xfrm>
            <a:off x="1043608" y="4830251"/>
            <a:ext cx="6869381" cy="830997"/>
          </a:xfrm>
          <a:prstGeom prst="rect">
            <a:avLst/>
          </a:prstGeom>
          <a:noFill/>
        </p:spPr>
        <p:txBody>
          <a:bodyPr wrap="none" rtlCol="0">
            <a:spAutoFit/>
          </a:bodyPr>
          <a:lstStyle/>
          <a:p>
            <a:r>
              <a:rPr lang="en-US" dirty="0" err="1" smtClean="0"/>
              <a:t>Absturz</a:t>
            </a:r>
            <a:r>
              <a:rPr lang="en-US" dirty="0" smtClean="0"/>
              <a:t> am </a:t>
            </a:r>
            <a:r>
              <a:rPr lang="en-US" dirty="0" err="1" smtClean="0"/>
              <a:t>ersten</a:t>
            </a:r>
            <a:r>
              <a:rPr lang="en-US" dirty="0" smtClean="0"/>
              <a:t> Tag </a:t>
            </a:r>
            <a:r>
              <a:rPr lang="en-US" dirty="0" err="1" smtClean="0"/>
              <a:t>zur</a:t>
            </a:r>
            <a:r>
              <a:rPr lang="en-US" dirty="0" smtClean="0"/>
              <a:t> </a:t>
            </a:r>
            <a:r>
              <a:rPr lang="en-US" dirty="0" err="1" smtClean="0"/>
              <a:t>Hauptverkehrszeit</a:t>
            </a:r>
            <a:r>
              <a:rPr lang="en-US" dirty="0" smtClean="0"/>
              <a:t> </a:t>
            </a:r>
            <a:r>
              <a:rPr lang="en-US" dirty="0" err="1" smtClean="0"/>
              <a:t>führt</a:t>
            </a:r>
            <a:r>
              <a:rPr lang="en-US" dirty="0" smtClean="0"/>
              <a:t> </a:t>
            </a:r>
            <a:r>
              <a:rPr lang="en-US" dirty="0" err="1" smtClean="0"/>
              <a:t>zu</a:t>
            </a:r>
            <a:endParaRPr lang="en-US" dirty="0" smtClean="0"/>
          </a:p>
          <a:p>
            <a:r>
              <a:rPr lang="en-US" dirty="0" err="1" smtClean="0"/>
              <a:t>tagelangem</a:t>
            </a:r>
            <a:r>
              <a:rPr lang="en-US" dirty="0" smtClean="0"/>
              <a:t> Chaos </a:t>
            </a:r>
            <a:r>
              <a:rPr lang="en-US" dirty="0" err="1" smtClean="0"/>
              <a:t>im</a:t>
            </a:r>
            <a:r>
              <a:rPr lang="en-US" dirty="0" smtClean="0"/>
              <a:t> </a:t>
            </a:r>
            <a:r>
              <a:rPr lang="en-US" dirty="0" err="1" smtClean="0"/>
              <a:t>deutschen</a:t>
            </a:r>
            <a:r>
              <a:rPr lang="en-US" dirty="0" smtClean="0"/>
              <a:t> ICE-</a:t>
            </a:r>
            <a:r>
              <a:rPr lang="en-US" dirty="0" err="1" smtClean="0"/>
              <a:t>Netz</a:t>
            </a:r>
            <a:r>
              <a:rPr lang="en-US" dirty="0" smtClean="0"/>
              <a:t>.</a:t>
            </a:r>
            <a:endParaRPr lang="en-US" dirty="0"/>
          </a:p>
        </p:txBody>
      </p:sp>
      <p:sp>
        <p:nvSpPr>
          <p:cNvPr id="5" name="Textfeld 4"/>
          <p:cNvSpPr txBox="1"/>
          <p:nvPr/>
        </p:nvSpPr>
        <p:spPr>
          <a:xfrm>
            <a:off x="1043608" y="5910371"/>
            <a:ext cx="4015843" cy="830997"/>
          </a:xfrm>
          <a:prstGeom prst="rect">
            <a:avLst/>
          </a:prstGeom>
          <a:noFill/>
        </p:spPr>
        <p:txBody>
          <a:bodyPr wrap="none" rtlCol="0">
            <a:spAutoFit/>
          </a:bodyPr>
          <a:lstStyle/>
          <a:p>
            <a:r>
              <a:rPr lang="en-US" dirty="0" err="1" smtClean="0"/>
              <a:t>Ursache</a:t>
            </a:r>
            <a:r>
              <a:rPr lang="en-US" dirty="0" smtClean="0"/>
              <a:t>: </a:t>
            </a:r>
            <a:r>
              <a:rPr lang="en-US" dirty="0" err="1" smtClean="0"/>
              <a:t>Speicherplatzmangel</a:t>
            </a:r>
            <a:r>
              <a:rPr lang="en-US" dirty="0" smtClean="0"/>
              <a:t>:</a:t>
            </a:r>
          </a:p>
          <a:p>
            <a:r>
              <a:rPr lang="en-US" dirty="0" smtClean="0"/>
              <a:t>3,5 </a:t>
            </a:r>
            <a:r>
              <a:rPr lang="en-US" dirty="0" err="1" smtClean="0"/>
              <a:t>kByte</a:t>
            </a:r>
            <a:r>
              <a:rPr lang="en-US" dirty="0" smtClean="0"/>
              <a:t> vs. 4 </a:t>
            </a:r>
            <a:r>
              <a:rPr lang="en-US" dirty="0" err="1" smtClean="0"/>
              <a:t>kByte</a:t>
            </a:r>
            <a:endParaRPr lang="en-US" dirty="0"/>
          </a:p>
        </p:txBody>
      </p:sp>
      <p:pic>
        <p:nvPicPr>
          <p:cNvPr id="9" name="Grafik 8" descr="images.jpg"/>
          <p:cNvPicPr>
            <a:picLocks noChangeAspect="1"/>
          </p:cNvPicPr>
          <p:nvPr/>
        </p:nvPicPr>
        <p:blipFill>
          <a:blip r:embed="rId2" cstate="print"/>
          <a:stretch>
            <a:fillRect/>
          </a:stretch>
        </p:blipFill>
        <p:spPr>
          <a:xfrm>
            <a:off x="2987824" y="2060848"/>
            <a:ext cx="4003723" cy="26642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Risiko</a:t>
            </a:r>
            <a:r>
              <a:rPr lang="en-US" dirty="0" smtClean="0"/>
              <a:t>: Cloud</a:t>
            </a:r>
            <a:endParaRPr lang="en-US" dirty="0"/>
          </a:p>
        </p:txBody>
      </p:sp>
      <p:sp>
        <p:nvSpPr>
          <p:cNvPr id="3" name="Textfeld 2"/>
          <p:cNvSpPr txBox="1"/>
          <p:nvPr/>
        </p:nvSpPr>
        <p:spPr>
          <a:xfrm>
            <a:off x="214282" y="1714488"/>
            <a:ext cx="9052093" cy="830997"/>
          </a:xfrm>
          <a:prstGeom prst="rect">
            <a:avLst/>
          </a:prstGeom>
          <a:noFill/>
        </p:spPr>
        <p:txBody>
          <a:bodyPr wrap="none" rtlCol="0">
            <a:spAutoFit/>
          </a:bodyPr>
          <a:lstStyle/>
          <a:p>
            <a:r>
              <a:rPr lang="de-DE" dirty="0" smtClean="0"/>
              <a:t>FAZ 1.9.14: Ein Hacker hat Nacktbilder von mehr als 100 Prominenten </a:t>
            </a:r>
          </a:p>
          <a:p>
            <a:r>
              <a:rPr lang="de-DE" dirty="0" smtClean="0"/>
              <a:t>im  Internet veröffentlicht.</a:t>
            </a:r>
            <a:endParaRPr lang="en-US" dirty="0"/>
          </a:p>
        </p:txBody>
      </p:sp>
      <p:sp>
        <p:nvSpPr>
          <p:cNvPr id="4" name="Textfeld 3"/>
          <p:cNvSpPr txBox="1"/>
          <p:nvPr/>
        </p:nvSpPr>
        <p:spPr>
          <a:xfrm>
            <a:off x="142844" y="2564904"/>
            <a:ext cx="9118202" cy="4154984"/>
          </a:xfrm>
          <a:prstGeom prst="rect">
            <a:avLst/>
          </a:prstGeom>
          <a:noFill/>
        </p:spPr>
        <p:txBody>
          <a:bodyPr wrap="none" rtlCol="0">
            <a:spAutoFit/>
          </a:bodyPr>
          <a:lstStyle/>
          <a:p>
            <a:r>
              <a:rPr lang="de-DE" dirty="0" smtClean="0"/>
              <a:t>Betroffen: Nutzer von </a:t>
            </a:r>
            <a:r>
              <a:rPr lang="de-DE" dirty="0" err="1" smtClean="0"/>
              <a:t>iOS</a:t>
            </a:r>
            <a:r>
              <a:rPr lang="de-DE" dirty="0" smtClean="0"/>
              <a:t>-Systemen (etwa </a:t>
            </a:r>
            <a:r>
              <a:rPr lang="de-DE" dirty="0" err="1" smtClean="0"/>
              <a:t>iPhone</a:t>
            </a:r>
            <a:r>
              <a:rPr lang="de-DE" dirty="0" smtClean="0"/>
              <a:t>, </a:t>
            </a:r>
            <a:r>
              <a:rPr lang="de-DE" dirty="0" err="1" smtClean="0"/>
              <a:t>iPad</a:t>
            </a:r>
            <a:r>
              <a:rPr lang="de-DE" dirty="0" smtClean="0"/>
              <a:t>). </a:t>
            </a:r>
          </a:p>
          <a:p>
            <a:endParaRPr lang="de-DE" dirty="0" smtClean="0"/>
          </a:p>
          <a:p>
            <a:r>
              <a:rPr lang="de-DE" dirty="0" smtClean="0"/>
              <a:t>Der Hacker, ist an die Passwörter ihrer </a:t>
            </a:r>
            <a:r>
              <a:rPr lang="de-DE" dirty="0" err="1" smtClean="0"/>
              <a:t>iPhones</a:t>
            </a:r>
            <a:r>
              <a:rPr lang="de-DE" dirty="0" smtClean="0"/>
              <a:t> gelangt, indem er </a:t>
            </a:r>
          </a:p>
          <a:p>
            <a:r>
              <a:rPr lang="de-DE" dirty="0" smtClean="0"/>
              <a:t>automatisiert zahllose Passwörter nacheinander ausprobierte</a:t>
            </a:r>
          </a:p>
          <a:p>
            <a:r>
              <a:rPr lang="de-DE" dirty="0" smtClean="0"/>
              <a:t>(</a:t>
            </a:r>
            <a:r>
              <a:rPr lang="de-DE" dirty="0" err="1" smtClean="0"/>
              <a:t>Brute</a:t>
            </a:r>
            <a:r>
              <a:rPr lang="de-DE" dirty="0" smtClean="0"/>
              <a:t>-Force-Methode mittels eines Python-Skriptes). </a:t>
            </a:r>
          </a:p>
          <a:p>
            <a:endParaRPr lang="de-DE" dirty="0" smtClean="0"/>
          </a:p>
          <a:p>
            <a:r>
              <a:rPr lang="de-DE" dirty="0" smtClean="0"/>
              <a:t>Über die Programmierschnittstelle (API) des Services „Find </a:t>
            </a:r>
            <a:r>
              <a:rPr lang="de-DE" dirty="0" err="1" smtClean="0"/>
              <a:t>my</a:t>
            </a:r>
            <a:r>
              <a:rPr lang="de-DE" dirty="0" smtClean="0"/>
              <a:t> </a:t>
            </a:r>
            <a:r>
              <a:rPr lang="de-DE" dirty="0" err="1" smtClean="0"/>
              <a:t>iPhone</a:t>
            </a:r>
            <a:r>
              <a:rPr lang="de-DE" dirty="0" smtClean="0"/>
              <a:t>“</a:t>
            </a:r>
          </a:p>
          <a:p>
            <a:r>
              <a:rPr lang="de-DE" dirty="0" smtClean="0"/>
              <a:t>konnte er unbegrenzt Passwortabfragen tätigen. </a:t>
            </a:r>
          </a:p>
          <a:p>
            <a:r>
              <a:rPr lang="de-DE" dirty="0" smtClean="0"/>
              <a:t>In der Regel tritt nach mehreren fehlgeschlagenen Versuchen eine</a:t>
            </a:r>
          </a:p>
          <a:p>
            <a:r>
              <a:rPr lang="de-DE" dirty="0" smtClean="0"/>
              <a:t>Sperre in Kraft!</a:t>
            </a:r>
          </a:p>
          <a:p>
            <a:r>
              <a:rPr lang="de-DE" dirty="0" smtClean="0"/>
              <a:t>Bei „Find </a:t>
            </a:r>
            <a:r>
              <a:rPr lang="de-DE" dirty="0" err="1" smtClean="0"/>
              <a:t>my</a:t>
            </a:r>
            <a:r>
              <a:rPr lang="de-DE" dirty="0" smtClean="0"/>
              <a:t> </a:t>
            </a:r>
            <a:r>
              <a:rPr lang="de-DE" dirty="0" err="1" smtClean="0"/>
              <a:t>iPhone</a:t>
            </a:r>
            <a:r>
              <a:rPr lang="de-DE" dirty="0" smtClean="0"/>
              <a:t>“ vergaß Apple das allerdings!</a:t>
            </a:r>
            <a:endParaRPr lang="en-US" dirty="0"/>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33400" y="0"/>
            <a:ext cx="7772400" cy="1143000"/>
          </a:xfrm>
        </p:spPr>
        <p:txBody>
          <a:bodyPr/>
          <a:lstStyle/>
          <a:p>
            <a:pPr eaLnBrk="1" hangingPunct="1"/>
            <a:r>
              <a:rPr lang="en-US" noProof="0" dirty="0" smtClean="0"/>
              <a:t>Software Bugs</a:t>
            </a:r>
          </a:p>
        </p:txBody>
      </p:sp>
      <p:sp>
        <p:nvSpPr>
          <p:cNvPr id="52227" name="Rectangle 3"/>
          <p:cNvSpPr>
            <a:spLocks noGrp="1" noChangeArrowheads="1"/>
          </p:cNvSpPr>
          <p:nvPr>
            <p:ph type="body" idx="1"/>
          </p:nvPr>
        </p:nvSpPr>
        <p:spPr>
          <a:xfrm>
            <a:off x="0" y="1655440"/>
            <a:ext cx="9144000" cy="4437856"/>
          </a:xfrm>
        </p:spPr>
        <p:txBody>
          <a:bodyPr/>
          <a:lstStyle/>
          <a:p>
            <a:pPr eaLnBrk="1" hangingPunct="1"/>
            <a:r>
              <a:rPr lang="en-US" noProof="0" dirty="0" err="1" smtClean="0"/>
              <a:t>Laut</a:t>
            </a:r>
            <a:r>
              <a:rPr lang="en-US" noProof="0" dirty="0" smtClean="0"/>
              <a:t> INTEL: 80-90 bugs in Pentium</a:t>
            </a:r>
          </a:p>
          <a:p>
            <a:pPr eaLnBrk="1" hangingPunct="1">
              <a:buNone/>
            </a:pPr>
            <a:r>
              <a:rPr lang="en-US" dirty="0" smtClean="0"/>
              <a:t>                         und in </a:t>
            </a:r>
            <a:r>
              <a:rPr lang="en-US" dirty="0" err="1" smtClean="0"/>
              <a:t>allen</a:t>
            </a:r>
            <a:r>
              <a:rPr lang="en-US" dirty="0" smtClean="0"/>
              <a:t> </a:t>
            </a:r>
            <a:r>
              <a:rPr lang="en-US" dirty="0" err="1" smtClean="0"/>
              <a:t>neueren</a:t>
            </a:r>
            <a:r>
              <a:rPr lang="en-US" dirty="0" smtClean="0"/>
              <a:t> </a:t>
            </a:r>
            <a:r>
              <a:rPr lang="en-US" dirty="0" err="1" smtClean="0"/>
              <a:t>Prozessoren</a:t>
            </a:r>
            <a:endParaRPr lang="en-US" noProof="0" dirty="0" smtClean="0"/>
          </a:p>
          <a:p>
            <a:pPr eaLnBrk="1" hangingPunct="1">
              <a:buFontTx/>
              <a:buNone/>
            </a:pPr>
            <a:endParaRPr lang="en-US" noProof="0" dirty="0" smtClean="0"/>
          </a:p>
          <a:p>
            <a:pPr eaLnBrk="1" hangingPunct="1"/>
            <a:r>
              <a:rPr lang="en-US" i="1" noProof="0" dirty="0" err="1" smtClean="0"/>
              <a:t>Normale</a:t>
            </a:r>
            <a:r>
              <a:rPr lang="en-US" noProof="0" dirty="0" smtClean="0"/>
              <a:t> Software: 25 </a:t>
            </a:r>
            <a:r>
              <a:rPr lang="en-US" dirty="0" smtClean="0"/>
              <a:t>bugs per</a:t>
            </a:r>
            <a:r>
              <a:rPr lang="en-US" noProof="0" dirty="0" smtClean="0"/>
              <a:t> 1000 lines of code.</a:t>
            </a:r>
          </a:p>
          <a:p>
            <a:pPr eaLnBrk="1" hangingPunct="1"/>
            <a:r>
              <a:rPr lang="en-US" noProof="0" dirty="0" err="1" smtClean="0"/>
              <a:t>Gute</a:t>
            </a:r>
            <a:r>
              <a:rPr lang="en-US" noProof="0" dirty="0" smtClean="0"/>
              <a:t> Software:       2-3 </a:t>
            </a:r>
            <a:r>
              <a:rPr lang="en-US" dirty="0" smtClean="0"/>
              <a:t>bugs per</a:t>
            </a:r>
            <a:r>
              <a:rPr lang="en-US" noProof="0" dirty="0" smtClean="0"/>
              <a:t> 1000 </a:t>
            </a:r>
            <a:r>
              <a:rPr lang="en-US" dirty="0" smtClean="0"/>
              <a:t>lines</a:t>
            </a:r>
            <a:r>
              <a:rPr lang="en-US" noProof="0" dirty="0" smtClean="0"/>
              <a:t>.</a:t>
            </a:r>
          </a:p>
          <a:p>
            <a:pPr eaLnBrk="1" hangingPunct="1"/>
            <a:r>
              <a:rPr lang="en-US" noProof="0" dirty="0" smtClean="0"/>
              <a:t>Space Shuttle Software: </a:t>
            </a:r>
            <a:r>
              <a:rPr lang="en-US" noProof="0" dirty="0" err="1" smtClean="0"/>
              <a:t>weniger</a:t>
            </a:r>
            <a:r>
              <a:rPr lang="en-US" noProof="0" dirty="0" smtClean="0"/>
              <a:t> </a:t>
            </a:r>
            <a:r>
              <a:rPr lang="en-US" noProof="0" dirty="0" err="1" smtClean="0"/>
              <a:t>als</a:t>
            </a:r>
            <a:r>
              <a:rPr lang="en-US" dirty="0" smtClean="0"/>
              <a:t> </a:t>
            </a:r>
            <a:r>
              <a:rPr lang="en-US" noProof="0" dirty="0" smtClean="0"/>
              <a:t>1 bug per </a:t>
            </a:r>
          </a:p>
          <a:p>
            <a:pPr eaLnBrk="1" hangingPunct="1">
              <a:buFontTx/>
              <a:buNone/>
            </a:pPr>
            <a:r>
              <a:rPr lang="en-US" noProof="0" dirty="0" smtClean="0"/>
              <a:t>                                     10000 lines </a:t>
            </a:r>
            <a:r>
              <a:rPr lang="en-US" dirty="0" smtClean="0"/>
              <a:t>(</a:t>
            </a:r>
            <a:r>
              <a:rPr lang="en-US" dirty="0" err="1" smtClean="0"/>
              <a:t>laut</a:t>
            </a:r>
            <a:r>
              <a:rPr lang="en-US" noProof="0" dirty="0" smtClean="0"/>
              <a:t> NASA)</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a:xfrm>
            <a:off x="609600" y="228600"/>
            <a:ext cx="8382000" cy="6629400"/>
          </a:xfrm>
        </p:spPr>
        <p:txBody>
          <a:bodyPr/>
          <a:lstStyle/>
          <a:p>
            <a:pPr eaLnBrk="1" hangingPunct="1">
              <a:lnSpc>
                <a:spcPct val="90000"/>
              </a:lnSpc>
            </a:pPr>
            <a:r>
              <a:rPr lang="en-US" sz="2800" noProof="0" dirty="0" smtClean="0"/>
              <a:t>Handy:   </a:t>
            </a:r>
          </a:p>
          <a:p>
            <a:pPr eaLnBrk="1" hangingPunct="1">
              <a:lnSpc>
                <a:spcPct val="90000"/>
              </a:lnSpc>
              <a:buFontTx/>
              <a:buNone/>
            </a:pPr>
            <a:r>
              <a:rPr lang="en-US" sz="2800" noProof="0" dirty="0" smtClean="0"/>
              <a:t>        200 000 </a:t>
            </a:r>
            <a:r>
              <a:rPr lang="en-US" sz="2800" dirty="0" smtClean="0"/>
              <a:t>lines of code</a:t>
            </a:r>
            <a:r>
              <a:rPr lang="en-US" sz="2800" noProof="0" dirty="0" smtClean="0"/>
              <a:t> </a:t>
            </a:r>
            <a:r>
              <a:rPr lang="en-US" sz="2800" noProof="0" dirty="0" smtClean="0">
                <a:sym typeface="Wingdings" pitchFamily="2" charset="2"/>
              </a:rPr>
              <a:t> ca. 500 </a:t>
            </a:r>
            <a:r>
              <a:rPr lang="en-US" sz="2800" dirty="0" smtClean="0">
                <a:sym typeface="Wingdings" pitchFamily="2" charset="2"/>
              </a:rPr>
              <a:t>bugs</a:t>
            </a:r>
            <a:endParaRPr lang="en-US" sz="2800" noProof="0" dirty="0" smtClean="0">
              <a:sym typeface="Wingdings" pitchFamily="2" charset="2"/>
            </a:endParaRPr>
          </a:p>
          <a:p>
            <a:pPr eaLnBrk="1" hangingPunct="1">
              <a:lnSpc>
                <a:spcPct val="90000"/>
              </a:lnSpc>
            </a:pPr>
            <a:r>
              <a:rPr lang="en-US" sz="2800" noProof="0" dirty="0" smtClean="0">
                <a:sym typeface="Wingdings" pitchFamily="2" charset="2"/>
              </a:rPr>
              <a:t>Space Shuttle Software:</a:t>
            </a:r>
          </a:p>
          <a:p>
            <a:pPr eaLnBrk="1" hangingPunct="1">
              <a:lnSpc>
                <a:spcPct val="90000"/>
              </a:lnSpc>
              <a:buFontTx/>
              <a:buNone/>
            </a:pPr>
            <a:r>
              <a:rPr lang="en-US" sz="2800" noProof="0" dirty="0" smtClean="0">
                <a:sym typeface="Wingdings" pitchFamily="2" charset="2"/>
              </a:rPr>
              <a:t>        3 mill. </a:t>
            </a:r>
            <a:r>
              <a:rPr lang="en-US" sz="2800" dirty="0" smtClean="0">
                <a:sym typeface="Wingdings" pitchFamily="2" charset="2"/>
              </a:rPr>
              <a:t>lines</a:t>
            </a:r>
            <a:r>
              <a:rPr lang="en-US" sz="2800" noProof="0" dirty="0" smtClean="0">
                <a:sym typeface="Wingdings" pitchFamily="2" charset="2"/>
              </a:rPr>
              <a:t>  ca. 300 </a:t>
            </a:r>
            <a:r>
              <a:rPr lang="en-US" sz="2800" dirty="0" smtClean="0">
                <a:sym typeface="Wingdings" pitchFamily="2" charset="2"/>
              </a:rPr>
              <a:t>bugs</a:t>
            </a:r>
            <a:endParaRPr lang="en-US" sz="2800" noProof="0" dirty="0" smtClean="0">
              <a:sym typeface="Wingdings" pitchFamily="2" charset="2"/>
            </a:endParaRPr>
          </a:p>
          <a:p>
            <a:pPr eaLnBrk="1" hangingPunct="1">
              <a:lnSpc>
                <a:spcPct val="90000"/>
              </a:lnSpc>
            </a:pPr>
            <a:r>
              <a:rPr lang="en-US" sz="2800" noProof="0" dirty="0" smtClean="0">
                <a:sym typeface="Wingdings" pitchFamily="2" charset="2"/>
              </a:rPr>
              <a:t>Windows 2000: </a:t>
            </a:r>
          </a:p>
          <a:p>
            <a:pPr eaLnBrk="1" hangingPunct="1">
              <a:lnSpc>
                <a:spcPct val="90000"/>
              </a:lnSpc>
              <a:buFontTx/>
              <a:buNone/>
            </a:pPr>
            <a:r>
              <a:rPr lang="en-US" sz="2800" noProof="0" dirty="0" smtClean="0">
                <a:sym typeface="Wingdings" pitchFamily="2" charset="2"/>
              </a:rPr>
              <a:t>        27 mill. </a:t>
            </a:r>
            <a:r>
              <a:rPr lang="en-US" sz="2800" dirty="0" smtClean="0">
                <a:sym typeface="Wingdings" pitchFamily="2" charset="2"/>
              </a:rPr>
              <a:t>lines</a:t>
            </a:r>
            <a:r>
              <a:rPr lang="en-US" sz="2800" noProof="0" dirty="0" smtClean="0">
                <a:sym typeface="Wingdings" pitchFamily="2" charset="2"/>
              </a:rPr>
              <a:t>  ca. 50 000 </a:t>
            </a:r>
            <a:r>
              <a:rPr lang="en-US" sz="2800" dirty="0" smtClean="0">
                <a:sym typeface="Wingdings" pitchFamily="2" charset="2"/>
              </a:rPr>
              <a:t>bugs</a:t>
            </a:r>
            <a:endParaRPr lang="en-US" sz="2800" noProof="0" dirty="0" smtClean="0">
              <a:sym typeface="Wingdings" pitchFamily="2" charset="2"/>
            </a:endParaRPr>
          </a:p>
          <a:p>
            <a:pPr eaLnBrk="1" hangingPunct="1">
              <a:lnSpc>
                <a:spcPct val="90000"/>
              </a:lnSpc>
            </a:pPr>
            <a:r>
              <a:rPr lang="en-US" sz="2800" noProof="0" dirty="0" smtClean="0">
                <a:sym typeface="Wingdings" pitchFamily="2" charset="2"/>
              </a:rPr>
              <a:t> SDI (</a:t>
            </a:r>
            <a:r>
              <a:rPr lang="en-US" sz="2800" dirty="0" smtClean="0">
                <a:sym typeface="Wingdings" pitchFamily="2" charset="2"/>
              </a:rPr>
              <a:t>missile defense,</a:t>
            </a:r>
            <a:r>
              <a:rPr lang="en-US" sz="2800" noProof="0" dirty="0" smtClean="0">
                <a:sym typeface="Wingdings" pitchFamily="2" charset="2"/>
              </a:rPr>
              <a:t> USA):</a:t>
            </a:r>
          </a:p>
          <a:p>
            <a:pPr eaLnBrk="1" hangingPunct="1">
              <a:lnSpc>
                <a:spcPct val="90000"/>
              </a:lnSpc>
              <a:buFontTx/>
              <a:buNone/>
            </a:pPr>
            <a:r>
              <a:rPr lang="en-US" sz="2800" noProof="0" dirty="0" smtClean="0">
                <a:sym typeface="Wingdings" pitchFamily="2" charset="2"/>
              </a:rPr>
              <a:t>        25-100 mill. </a:t>
            </a:r>
            <a:r>
              <a:rPr lang="en-US" sz="2800" dirty="0" smtClean="0">
                <a:sym typeface="Wingdings" pitchFamily="2" charset="2"/>
              </a:rPr>
              <a:t>lines</a:t>
            </a:r>
            <a:r>
              <a:rPr lang="en-US" sz="2800" noProof="0" dirty="0" smtClean="0">
                <a:sym typeface="Wingdings" pitchFamily="2" charset="2"/>
              </a:rPr>
              <a:t>  10 000 </a:t>
            </a:r>
            <a:r>
              <a:rPr lang="en-US" sz="2800" dirty="0" smtClean="0">
                <a:sym typeface="Wingdings" pitchFamily="2" charset="2"/>
              </a:rPr>
              <a:t>bugs</a:t>
            </a:r>
            <a:endParaRPr lang="en-US" sz="2800" noProof="0" dirty="0" smtClean="0">
              <a:sym typeface="Wingdings" pitchFamily="2" charset="2"/>
            </a:endParaRPr>
          </a:p>
          <a:p>
            <a:pPr eaLnBrk="1" hangingPunct="1">
              <a:lnSpc>
                <a:spcPct val="90000"/>
              </a:lnSpc>
              <a:buFontTx/>
              <a:buNone/>
            </a:pPr>
            <a:endParaRPr lang="en-US" sz="2800" noProof="0" dirty="0" smtClean="0">
              <a:sym typeface="Wingdings" pitchFamily="2" charset="2"/>
            </a:endParaRPr>
          </a:p>
          <a:p>
            <a:pPr eaLnBrk="1" hangingPunct="1">
              <a:lnSpc>
                <a:spcPct val="90000"/>
              </a:lnSpc>
              <a:buFontTx/>
              <a:buNone/>
            </a:pPr>
            <a:r>
              <a:rPr lang="en-US" sz="2800" noProof="0" dirty="0" smtClean="0">
                <a:sym typeface="Wingdings" pitchFamily="2" charset="2"/>
              </a:rPr>
              <a:t>    Banana software: </a:t>
            </a:r>
          </a:p>
          <a:p>
            <a:pPr eaLnBrk="1" hangingPunct="1">
              <a:lnSpc>
                <a:spcPct val="90000"/>
              </a:lnSpc>
              <a:buFontTx/>
              <a:buNone/>
            </a:pPr>
            <a:r>
              <a:rPr lang="en-US" sz="2800" noProof="0" dirty="0" smtClean="0">
                <a:sym typeface="Wingdings" pitchFamily="2" charset="2"/>
              </a:rPr>
              <a:t>    Let the </a:t>
            </a:r>
            <a:r>
              <a:rPr lang="en-US" sz="2800" dirty="0" smtClean="0">
                <a:sym typeface="Wingdings" pitchFamily="2" charset="2"/>
              </a:rPr>
              <a:t>s</a:t>
            </a:r>
            <a:r>
              <a:rPr lang="en-US" sz="2800" noProof="0" dirty="0" err="1" smtClean="0">
                <a:sym typeface="Wingdings" pitchFamily="2" charset="2"/>
              </a:rPr>
              <a:t>oftware</a:t>
            </a:r>
            <a:r>
              <a:rPr lang="en-US" sz="2800" noProof="0" dirty="0" smtClean="0">
                <a:sym typeface="Wingdings" pitchFamily="2" charset="2"/>
              </a:rPr>
              <a:t> ripe at the customer!</a:t>
            </a:r>
          </a:p>
          <a:p>
            <a:pPr eaLnBrk="1" hangingPunct="1">
              <a:lnSpc>
                <a:spcPct val="90000"/>
              </a:lnSpc>
              <a:buFontTx/>
              <a:buNone/>
            </a:pPr>
            <a:endParaRPr lang="en-US" sz="2800" noProof="0" dirty="0" smtClean="0">
              <a:sym typeface="Wingdings" pitchFamily="2" charset="2"/>
            </a:endParaRPr>
          </a:p>
          <a:p>
            <a:pPr eaLnBrk="1" hangingPunct="1">
              <a:lnSpc>
                <a:spcPct val="90000"/>
              </a:lnSpc>
              <a:buFontTx/>
              <a:buNone/>
            </a:pPr>
            <a:r>
              <a:rPr lang="en-US" sz="2800" noProof="0" dirty="0" smtClean="0">
                <a:sym typeface="Wingdings" pitchFamily="2" charset="2"/>
              </a:rPr>
              <a:t>    It´s not a bug, it´s a feature!</a:t>
            </a:r>
          </a:p>
          <a:p>
            <a:pPr eaLnBrk="1" hangingPunct="1">
              <a:lnSpc>
                <a:spcPct val="90000"/>
              </a:lnSpc>
              <a:buFontTx/>
              <a:buNone/>
            </a:pPr>
            <a:r>
              <a:rPr lang="en-US" sz="2800" noProof="0" dirty="0" smtClean="0"/>
              <a:t>                                                          </a:t>
            </a:r>
            <a:r>
              <a:rPr lang="en-US" sz="1600" i="1" noProof="0" dirty="0" err="1" smtClean="0"/>
              <a:t>Quelle</a:t>
            </a:r>
            <a:r>
              <a:rPr lang="en-US" sz="1600" i="1" noProof="0" dirty="0" smtClean="0"/>
              <a:t>: </a:t>
            </a:r>
            <a:r>
              <a:rPr lang="en-US" sz="1600" i="1" noProof="0" dirty="0" err="1" smtClean="0"/>
              <a:t>Ingolf</a:t>
            </a:r>
            <a:r>
              <a:rPr lang="en-US" sz="1600" i="1" noProof="0" dirty="0" smtClean="0"/>
              <a:t> Giese, GSI Darmstadt</a:t>
            </a:r>
            <a:endParaRPr lang="en-US" sz="2800" noProof="0" dirty="0" smtClean="0"/>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scan55"/>
          <p:cNvPicPr>
            <a:picLocks noChangeAspect="1" noChangeArrowheads="1"/>
          </p:cNvPicPr>
          <p:nvPr/>
        </p:nvPicPr>
        <p:blipFill>
          <a:blip r:embed="rId3" cstate="print">
            <a:lum bright="-20000" contrast="80000"/>
          </a:blip>
          <a:srcRect l="2773" t="2249" r="2773" b="900"/>
          <a:stretch>
            <a:fillRect/>
          </a:stretch>
        </p:blipFill>
        <p:spPr bwMode="auto">
          <a:xfrm>
            <a:off x="2135188" y="230188"/>
            <a:ext cx="5138737" cy="6489700"/>
          </a:xfrm>
          <a:prstGeom prst="rect">
            <a:avLst/>
          </a:prstGeom>
          <a:noFill/>
          <a:ln w="9525">
            <a:noFill/>
            <a:miter lim="800000"/>
            <a:headEnd/>
            <a:tailEnd/>
          </a:ln>
        </p:spPr>
      </p:pic>
      <p:sp>
        <p:nvSpPr>
          <p:cNvPr id="54275" name="Text Box 3"/>
          <p:cNvSpPr txBox="1">
            <a:spLocks noChangeArrowheads="1"/>
          </p:cNvSpPr>
          <p:nvPr/>
        </p:nvSpPr>
        <p:spPr bwMode="auto">
          <a:xfrm>
            <a:off x="3275856" y="190381"/>
            <a:ext cx="3356688" cy="646331"/>
          </a:xfrm>
          <a:prstGeom prst="rect">
            <a:avLst/>
          </a:prstGeom>
          <a:noFill/>
          <a:ln w="9525">
            <a:noFill/>
            <a:miter lim="800000"/>
            <a:headEnd/>
            <a:tailEnd/>
          </a:ln>
        </p:spPr>
        <p:txBody>
          <a:bodyPr wrap="none">
            <a:spAutoFit/>
          </a:bodyPr>
          <a:lstStyle/>
          <a:p>
            <a:r>
              <a:rPr lang="de-DE" sz="3600" b="1" dirty="0" smtClean="0"/>
              <a:t>Source </a:t>
            </a:r>
            <a:r>
              <a:rPr lang="de-DE" sz="3600" b="1" dirty="0" err="1" smtClean="0"/>
              <a:t>of</a:t>
            </a:r>
            <a:r>
              <a:rPr lang="de-DE" sz="3600" b="1" dirty="0" smtClean="0"/>
              <a:t> Bugs?</a:t>
            </a:r>
            <a:endParaRPr lang="de-DE" sz="3600" b="1"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685800" y="0"/>
            <a:ext cx="7772400" cy="609600"/>
          </a:xfrm>
        </p:spPr>
        <p:txBody>
          <a:bodyPr/>
          <a:lstStyle/>
          <a:p>
            <a:pPr eaLnBrk="1" hangingPunct="1"/>
            <a:r>
              <a:rPr lang="en-US" dirty="0" err="1" smtClean="0"/>
              <a:t>Gründe</a:t>
            </a:r>
            <a:r>
              <a:rPr lang="en-US" dirty="0" smtClean="0"/>
              <a:t> </a:t>
            </a:r>
            <a:r>
              <a:rPr lang="en-US" dirty="0" err="1" smtClean="0"/>
              <a:t>für</a:t>
            </a:r>
            <a:r>
              <a:rPr lang="en-US" dirty="0" smtClean="0"/>
              <a:t> </a:t>
            </a:r>
            <a:r>
              <a:rPr lang="en-US" noProof="0" dirty="0" smtClean="0"/>
              <a:t>Software Bugs</a:t>
            </a:r>
          </a:p>
        </p:txBody>
      </p:sp>
      <p:sp>
        <p:nvSpPr>
          <p:cNvPr id="55299" name="Rectangle 3"/>
          <p:cNvSpPr>
            <a:spLocks noGrp="1" noChangeArrowheads="1"/>
          </p:cNvSpPr>
          <p:nvPr>
            <p:ph type="body" idx="1"/>
          </p:nvPr>
        </p:nvSpPr>
        <p:spPr>
          <a:xfrm>
            <a:off x="0" y="1050032"/>
            <a:ext cx="9144000" cy="5763344"/>
          </a:xfrm>
        </p:spPr>
        <p:txBody>
          <a:bodyPr/>
          <a:lstStyle/>
          <a:p>
            <a:pPr eaLnBrk="1" hangingPunct="1">
              <a:lnSpc>
                <a:spcPct val="90000"/>
              </a:lnSpc>
              <a:buFontTx/>
              <a:buChar char="-"/>
            </a:pPr>
            <a:r>
              <a:rPr lang="en-US" sz="2800" noProof="0" dirty="0" err="1" smtClean="0"/>
              <a:t>Offensichtliche</a:t>
            </a:r>
            <a:r>
              <a:rPr lang="en-US" sz="2800" noProof="0" dirty="0" smtClean="0"/>
              <a:t> </a:t>
            </a:r>
            <a:r>
              <a:rPr lang="en-US" sz="2800" noProof="0" dirty="0" err="1" smtClean="0"/>
              <a:t>Fehler</a:t>
            </a:r>
            <a:r>
              <a:rPr lang="en-US" sz="2800" noProof="0" dirty="0" smtClean="0"/>
              <a:t> (Tipp~, </a:t>
            </a:r>
            <a:r>
              <a:rPr lang="en-US" sz="2800" dirty="0" smtClean="0"/>
              <a:t>D</a:t>
            </a:r>
            <a:r>
              <a:rPr lang="en-US" sz="2800" noProof="0" dirty="0" err="1" smtClean="0"/>
              <a:t>esign</a:t>
            </a:r>
            <a:r>
              <a:rPr lang="en-US" sz="2800" noProof="0" dirty="0" smtClean="0"/>
              <a:t>~)</a:t>
            </a:r>
          </a:p>
          <a:p>
            <a:pPr eaLnBrk="1" hangingPunct="1">
              <a:lnSpc>
                <a:spcPct val="90000"/>
              </a:lnSpc>
              <a:buFontTx/>
              <a:buChar char="-"/>
            </a:pPr>
            <a:r>
              <a:rPr lang="en-US" sz="2800" dirty="0" err="1" smtClean="0"/>
              <a:t>Fehlende</a:t>
            </a:r>
            <a:r>
              <a:rPr lang="en-US" sz="2800" dirty="0" smtClean="0"/>
              <a:t> </a:t>
            </a:r>
            <a:r>
              <a:rPr lang="en-US" sz="2800" dirty="0" err="1" smtClean="0"/>
              <a:t>Sicherheitschecks</a:t>
            </a:r>
            <a:r>
              <a:rPr lang="en-US" sz="2800" noProof="0" dirty="0" smtClean="0"/>
              <a:t> (</a:t>
            </a:r>
            <a:r>
              <a:rPr lang="en-US" sz="2800" dirty="0" err="1" smtClean="0"/>
              <a:t>unerwartete</a:t>
            </a:r>
            <a:r>
              <a:rPr lang="en-US" sz="2800" dirty="0" smtClean="0"/>
              <a:t> </a:t>
            </a:r>
            <a:r>
              <a:rPr lang="en-US" sz="2800" dirty="0" err="1" smtClean="0"/>
              <a:t>Fälle</a:t>
            </a:r>
            <a:r>
              <a:rPr lang="en-US" sz="2800" dirty="0" smtClean="0"/>
              <a:t>:</a:t>
            </a:r>
            <a:r>
              <a:rPr lang="en-US" sz="2800" noProof="0" dirty="0" smtClean="0"/>
              <a:t> Division </a:t>
            </a:r>
            <a:r>
              <a:rPr lang="en-US" sz="2800" noProof="0" dirty="0" err="1" smtClean="0"/>
              <a:t>durch</a:t>
            </a:r>
            <a:r>
              <a:rPr lang="en-US" sz="2800" noProof="0" dirty="0" smtClean="0"/>
              <a:t> 0, </a:t>
            </a:r>
            <a:r>
              <a:rPr lang="en-US" sz="2800" dirty="0" err="1" smtClean="0"/>
              <a:t>Formatumwandlung</a:t>
            </a:r>
            <a:r>
              <a:rPr lang="en-US" sz="2800" noProof="0" dirty="0" smtClean="0"/>
              <a:t>,.)</a:t>
            </a:r>
          </a:p>
          <a:p>
            <a:pPr eaLnBrk="1" hangingPunct="1">
              <a:lnSpc>
                <a:spcPct val="90000"/>
              </a:lnSpc>
              <a:buFontTx/>
              <a:buChar char="-"/>
            </a:pPr>
            <a:r>
              <a:rPr lang="en-US" sz="2800" dirty="0" smtClean="0"/>
              <a:t>Interface</a:t>
            </a:r>
            <a:r>
              <a:rPr lang="en-US" sz="2800" noProof="0" dirty="0" smtClean="0"/>
              <a:t>~ (</a:t>
            </a:r>
            <a:r>
              <a:rPr lang="en-US" sz="2800" noProof="0" dirty="0" err="1" smtClean="0"/>
              <a:t>verschiedene</a:t>
            </a:r>
            <a:r>
              <a:rPr lang="en-US" sz="2800" dirty="0" smtClean="0"/>
              <a:t> Codes, die </a:t>
            </a:r>
            <a:r>
              <a:rPr lang="en-US" sz="2800" dirty="0" err="1" smtClean="0"/>
              <a:t>nicht</a:t>
            </a:r>
            <a:r>
              <a:rPr lang="en-US" sz="2800" dirty="0" smtClean="0"/>
              <a:t> </a:t>
            </a:r>
            <a:r>
              <a:rPr lang="en-US" sz="2800" dirty="0" err="1" smtClean="0"/>
              <a:t>zusammenpassen</a:t>
            </a:r>
            <a:r>
              <a:rPr lang="en-US" sz="2800" noProof="0" dirty="0" smtClean="0"/>
              <a:t>)</a:t>
            </a:r>
          </a:p>
          <a:p>
            <a:pPr eaLnBrk="1" hangingPunct="1">
              <a:lnSpc>
                <a:spcPct val="90000"/>
              </a:lnSpc>
              <a:buFontTx/>
              <a:buChar char="-"/>
            </a:pPr>
            <a:r>
              <a:rPr lang="en-US" sz="2800" noProof="0" dirty="0" err="1" smtClean="0"/>
              <a:t>Fehlinterpretation</a:t>
            </a:r>
            <a:r>
              <a:rPr lang="en-US" sz="2800" noProof="0" dirty="0" smtClean="0"/>
              <a:t> von </a:t>
            </a:r>
            <a:r>
              <a:rPr lang="en-US" sz="2800" noProof="0" dirty="0" err="1" smtClean="0"/>
              <a:t>Ein</a:t>
            </a:r>
            <a:r>
              <a:rPr lang="en-US" sz="2800" noProof="0" dirty="0" smtClean="0"/>
              <a:t>/</a:t>
            </a:r>
            <a:r>
              <a:rPr lang="en-US" sz="2800" noProof="0" dirty="0" err="1" smtClean="0"/>
              <a:t>Ausgabe-Daten</a:t>
            </a:r>
            <a:endParaRPr lang="en-US" sz="2800" noProof="0" dirty="0" smtClean="0"/>
          </a:p>
          <a:p>
            <a:pPr eaLnBrk="1" hangingPunct="1">
              <a:lnSpc>
                <a:spcPct val="90000"/>
              </a:lnSpc>
              <a:buFontTx/>
              <a:buChar char="-"/>
            </a:pPr>
            <a:r>
              <a:rPr lang="en-US" sz="2800" noProof="0" dirty="0" err="1" smtClean="0"/>
              <a:t>Ungetestetes</a:t>
            </a:r>
            <a:r>
              <a:rPr lang="en-US" sz="2800" noProof="0" dirty="0" smtClean="0"/>
              <a:t> </a:t>
            </a:r>
            <a:r>
              <a:rPr lang="en-US" sz="2800" noProof="0" dirty="0" err="1" smtClean="0"/>
              <a:t>Wiederverwenden</a:t>
            </a:r>
            <a:r>
              <a:rPr lang="en-US" sz="2800" noProof="0" dirty="0" smtClean="0"/>
              <a:t> </a:t>
            </a:r>
            <a:r>
              <a:rPr lang="en-US" sz="2800" noProof="0" dirty="0" err="1" smtClean="0"/>
              <a:t>alten</a:t>
            </a:r>
            <a:r>
              <a:rPr lang="en-US" sz="2800" noProof="0" dirty="0" smtClean="0"/>
              <a:t> </a:t>
            </a:r>
            <a:r>
              <a:rPr lang="en-US" sz="2800" dirty="0" smtClean="0"/>
              <a:t>C</a:t>
            </a:r>
            <a:r>
              <a:rPr lang="en-US" sz="2800" noProof="0" dirty="0" smtClean="0"/>
              <a:t>odes</a:t>
            </a:r>
          </a:p>
          <a:p>
            <a:pPr eaLnBrk="1" hangingPunct="1">
              <a:lnSpc>
                <a:spcPct val="90000"/>
              </a:lnSpc>
              <a:buFontTx/>
              <a:buChar char="-"/>
            </a:pPr>
            <a:r>
              <a:rPr lang="en-US" sz="2800" noProof="0" dirty="0" smtClean="0"/>
              <a:t>Software und Hardware </a:t>
            </a:r>
            <a:r>
              <a:rPr lang="en-US" sz="2800" noProof="0" dirty="0" err="1" smtClean="0"/>
              <a:t>passen</a:t>
            </a:r>
            <a:r>
              <a:rPr lang="en-US" sz="2800" noProof="0" dirty="0" smtClean="0"/>
              <a:t> </a:t>
            </a:r>
            <a:r>
              <a:rPr lang="en-US" sz="2800" noProof="0" dirty="0" err="1" smtClean="0"/>
              <a:t>nicht</a:t>
            </a:r>
            <a:r>
              <a:rPr lang="en-US" sz="2800" noProof="0" dirty="0" smtClean="0"/>
              <a:t> (</a:t>
            </a:r>
            <a:r>
              <a:rPr lang="en-US" sz="2800" noProof="0" dirty="0" err="1" smtClean="0"/>
              <a:t>mehr</a:t>
            </a:r>
            <a:r>
              <a:rPr lang="en-US" sz="2800" noProof="0" dirty="0" smtClean="0"/>
              <a:t>) </a:t>
            </a:r>
            <a:r>
              <a:rPr lang="en-US" sz="2800" noProof="0" dirty="0" err="1" smtClean="0"/>
              <a:t>zusammen</a:t>
            </a:r>
            <a:endParaRPr lang="en-US" sz="2800" noProof="0" dirty="0" smtClean="0"/>
          </a:p>
          <a:p>
            <a:pPr eaLnBrk="1" hangingPunct="1">
              <a:lnSpc>
                <a:spcPct val="90000"/>
              </a:lnSpc>
              <a:buFontTx/>
              <a:buChar char="-"/>
            </a:pPr>
            <a:r>
              <a:rPr lang="en-US" sz="2800" dirty="0" err="1" smtClean="0"/>
              <a:t>Fortschritt</a:t>
            </a:r>
            <a:r>
              <a:rPr lang="en-US" sz="2800" dirty="0" smtClean="0"/>
              <a:t> in Computer-Technology </a:t>
            </a:r>
            <a:r>
              <a:rPr lang="en-US" sz="2800" dirty="0" err="1" smtClean="0"/>
              <a:t>zu</a:t>
            </a:r>
            <a:r>
              <a:rPr lang="en-US" sz="2800" dirty="0" smtClean="0"/>
              <a:t> </a:t>
            </a:r>
            <a:r>
              <a:rPr lang="en-US" sz="2800" dirty="0" err="1" smtClean="0"/>
              <a:t>schnell</a:t>
            </a:r>
            <a:endParaRPr lang="en-US" sz="2800" noProof="0" dirty="0" smtClean="0"/>
          </a:p>
          <a:p>
            <a:pPr eaLnBrk="1" hangingPunct="1">
              <a:lnSpc>
                <a:spcPct val="90000"/>
              </a:lnSpc>
              <a:buFontTx/>
              <a:buChar char="-"/>
            </a:pPr>
            <a:r>
              <a:rPr lang="en-US" sz="2800" noProof="0" dirty="0" err="1" smtClean="0"/>
              <a:t>Numerische</a:t>
            </a:r>
            <a:r>
              <a:rPr lang="en-US" sz="2800" noProof="0" dirty="0" smtClean="0"/>
              <a:t> </a:t>
            </a:r>
            <a:r>
              <a:rPr lang="en-US" sz="2800" noProof="0" dirty="0" err="1" smtClean="0"/>
              <a:t>Rundungsfehler</a:t>
            </a:r>
            <a:endParaRPr lang="en-US" sz="2800" noProof="0" dirty="0" smtClean="0"/>
          </a:p>
          <a:p>
            <a:pPr eaLnBrk="1" hangingPunct="1">
              <a:lnSpc>
                <a:spcPct val="90000"/>
              </a:lnSpc>
              <a:buFontTx/>
              <a:buChar char="-"/>
            </a:pPr>
            <a:r>
              <a:rPr lang="en-US" sz="2800" noProof="0" dirty="0" err="1" smtClean="0"/>
              <a:t>Ungenügendes</a:t>
            </a:r>
            <a:r>
              <a:rPr lang="en-US" sz="2800" noProof="0" dirty="0" smtClean="0"/>
              <a:t> </a:t>
            </a:r>
            <a:r>
              <a:rPr lang="en-US" sz="2800" noProof="0" dirty="0" err="1" smtClean="0"/>
              <a:t>Testen</a:t>
            </a:r>
            <a:endParaRPr lang="en-US" sz="2800" noProof="0" dirty="0" smtClean="0"/>
          </a:p>
          <a:p>
            <a:pPr eaLnBrk="1" hangingPunct="1">
              <a:lnSpc>
                <a:spcPct val="90000"/>
              </a:lnSpc>
              <a:buFontTx/>
              <a:buChar char="-"/>
            </a:pPr>
            <a:r>
              <a:rPr lang="en-US" sz="2800" dirty="0" err="1" smtClean="0"/>
              <a:t>Groß</a:t>
            </a:r>
            <a:r>
              <a:rPr lang="en-US" sz="2800" noProof="0" dirty="0" err="1" smtClean="0"/>
              <a:t>projekte</a:t>
            </a:r>
            <a:r>
              <a:rPr lang="en-US" sz="2800" noProof="0" dirty="0" smtClean="0"/>
              <a:t>, G</a:t>
            </a:r>
            <a:r>
              <a:rPr lang="en-US" sz="2800" dirty="0" err="1" smtClean="0"/>
              <a:t>igantismus</a:t>
            </a:r>
            <a:r>
              <a:rPr lang="en-US" sz="2800" noProof="0" dirty="0" smtClean="0"/>
              <a:t>, </a:t>
            </a:r>
            <a:r>
              <a:rPr lang="en-US" sz="2800" noProof="0" dirty="0" err="1" smtClean="0"/>
              <a:t>Komplexität</a:t>
            </a:r>
            <a:endParaRPr lang="en-US" sz="2800" noProof="0" dirty="0" smtClean="0"/>
          </a:p>
          <a:p>
            <a:pPr eaLnBrk="1" hangingPunct="1">
              <a:lnSpc>
                <a:spcPct val="90000"/>
              </a:lnSpc>
              <a:buFontTx/>
              <a:buChar char="-"/>
            </a:pPr>
            <a:r>
              <a:rPr lang="en-US" sz="2800" noProof="0" dirty="0" err="1" smtClean="0"/>
              <a:t>Unterschätzen</a:t>
            </a:r>
            <a:r>
              <a:rPr lang="en-US" sz="2800" noProof="0" dirty="0" smtClean="0"/>
              <a:t> des </a:t>
            </a:r>
            <a:r>
              <a:rPr lang="en-US" sz="2800" noProof="0" dirty="0" err="1" smtClean="0"/>
              <a:t>Aufwands</a:t>
            </a:r>
            <a:endParaRPr lang="en-US" sz="2800" noProof="0" dirty="0" smtClean="0">
              <a:sym typeface="Wingdings" pitchFamily="2" charset="2"/>
            </a:endParaRPr>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683568" y="1988840"/>
            <a:ext cx="6176306" cy="1938992"/>
          </a:xfrm>
          <a:prstGeom prst="rect">
            <a:avLst/>
          </a:prstGeom>
          <a:noFill/>
        </p:spPr>
        <p:txBody>
          <a:bodyPr wrap="none" rtlCol="0">
            <a:spAutoFit/>
          </a:bodyPr>
          <a:lstStyle/>
          <a:p>
            <a:r>
              <a:rPr lang="en-US" dirty="0" err="1" smtClean="0"/>
              <a:t>Vorgehensmodelle</a:t>
            </a:r>
            <a:r>
              <a:rPr lang="en-US" dirty="0" smtClean="0"/>
              <a:t> </a:t>
            </a:r>
            <a:r>
              <a:rPr lang="en-US" dirty="0" err="1" smtClean="0"/>
              <a:t>bei</a:t>
            </a:r>
            <a:r>
              <a:rPr lang="en-US" dirty="0" smtClean="0"/>
              <a:t> </a:t>
            </a:r>
            <a:r>
              <a:rPr lang="en-US" dirty="0" err="1" smtClean="0"/>
              <a:t>der</a:t>
            </a:r>
            <a:r>
              <a:rPr lang="en-US" dirty="0" smtClean="0"/>
              <a:t> </a:t>
            </a:r>
            <a:r>
              <a:rPr lang="en-US" dirty="0" err="1" smtClean="0"/>
              <a:t>Softwareentwicklung</a:t>
            </a:r>
            <a:r>
              <a:rPr lang="en-US" dirty="0" smtClean="0"/>
              <a:t>:</a:t>
            </a:r>
          </a:p>
          <a:p>
            <a:endParaRPr lang="en-US" dirty="0" smtClean="0"/>
          </a:p>
          <a:p>
            <a:r>
              <a:rPr lang="en-US" dirty="0" err="1" smtClean="0"/>
              <a:t>Wasserfallmodell</a:t>
            </a:r>
            <a:r>
              <a:rPr lang="en-US" dirty="0" smtClean="0"/>
              <a:t>, </a:t>
            </a:r>
            <a:r>
              <a:rPr lang="en-US" dirty="0" err="1" smtClean="0"/>
              <a:t>Spiralmodell</a:t>
            </a:r>
            <a:r>
              <a:rPr lang="en-US" dirty="0" smtClean="0"/>
              <a:t>,</a:t>
            </a:r>
          </a:p>
          <a:p>
            <a:r>
              <a:rPr lang="en-US" dirty="0" smtClean="0"/>
              <a:t>V-</a:t>
            </a:r>
            <a:r>
              <a:rPr lang="en-US" dirty="0" err="1" smtClean="0"/>
              <a:t>Modell</a:t>
            </a:r>
            <a:r>
              <a:rPr lang="en-US" dirty="0" smtClean="0"/>
              <a:t>, W-</a:t>
            </a:r>
            <a:r>
              <a:rPr lang="en-US" dirty="0" err="1" smtClean="0"/>
              <a:t>Modell</a:t>
            </a:r>
            <a:r>
              <a:rPr lang="en-US" dirty="0" smtClean="0"/>
              <a:t>,…</a:t>
            </a:r>
          </a:p>
          <a:p>
            <a:endParaRPr lang="en-US" dirty="0" smtClean="0"/>
          </a:p>
        </p:txBody>
      </p:sp>
      <p:sp>
        <p:nvSpPr>
          <p:cNvPr id="3" name="Titel 2"/>
          <p:cNvSpPr>
            <a:spLocks noGrp="1"/>
          </p:cNvSpPr>
          <p:nvPr>
            <p:ph type="title"/>
          </p:nvPr>
        </p:nvSpPr>
        <p:spPr/>
        <p:txBody>
          <a:bodyPr/>
          <a:lstStyle/>
          <a:p>
            <a:r>
              <a:rPr lang="en-US" dirty="0" err="1" smtClean="0"/>
              <a:t>Softwareentwicklung</a:t>
            </a:r>
            <a:endParaRPr lang="en-US" dirty="0"/>
          </a:p>
        </p:txBody>
      </p:sp>
      <p:sp>
        <p:nvSpPr>
          <p:cNvPr id="5" name="Rechteck 4"/>
          <p:cNvSpPr/>
          <p:nvPr/>
        </p:nvSpPr>
        <p:spPr>
          <a:xfrm>
            <a:off x="683568" y="4005064"/>
            <a:ext cx="4572000" cy="1200329"/>
          </a:xfrm>
          <a:prstGeom prst="rect">
            <a:avLst/>
          </a:prstGeom>
        </p:spPr>
        <p:txBody>
          <a:bodyPr>
            <a:spAutoFit/>
          </a:bodyPr>
          <a:lstStyle/>
          <a:p>
            <a:r>
              <a:rPr lang="en-US" dirty="0" smtClean="0"/>
              <a:t>Software </a:t>
            </a:r>
            <a:r>
              <a:rPr lang="en-US" dirty="0" err="1" smtClean="0"/>
              <a:t>testen</a:t>
            </a:r>
            <a:r>
              <a:rPr lang="en-US" dirty="0" smtClean="0"/>
              <a:t>:</a:t>
            </a:r>
          </a:p>
          <a:p>
            <a:r>
              <a:rPr lang="en-US" dirty="0" err="1" smtClean="0"/>
              <a:t>Komponententest</a:t>
            </a:r>
            <a:r>
              <a:rPr lang="en-US" dirty="0" smtClean="0"/>
              <a:t>, </a:t>
            </a:r>
            <a:r>
              <a:rPr lang="en-US" dirty="0" err="1" smtClean="0"/>
              <a:t>Integrationstest</a:t>
            </a:r>
            <a:r>
              <a:rPr lang="en-US" dirty="0" smtClean="0"/>
              <a:t>, </a:t>
            </a:r>
            <a:r>
              <a:rPr lang="en-US" dirty="0" err="1" smtClean="0"/>
              <a:t>Systemtest</a:t>
            </a:r>
            <a:r>
              <a:rPr lang="en-US" dirty="0" smtClean="0"/>
              <a:t>, </a:t>
            </a:r>
            <a:r>
              <a:rPr lang="en-US" dirty="0" err="1" smtClean="0"/>
              <a:t>Abnahmetest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971600" y="1556792"/>
            <a:ext cx="7321235" cy="2246769"/>
          </a:xfrm>
          <a:prstGeom prst="rect">
            <a:avLst/>
          </a:prstGeom>
          <a:noFill/>
        </p:spPr>
        <p:txBody>
          <a:bodyPr wrap="none" rtlCol="0">
            <a:spAutoFit/>
          </a:bodyPr>
          <a:lstStyle/>
          <a:p>
            <a:r>
              <a:rPr lang="en-US" sz="2800" dirty="0" err="1" smtClean="0"/>
              <a:t>Ich</a:t>
            </a:r>
            <a:r>
              <a:rPr lang="en-US" sz="2800" dirty="0" smtClean="0"/>
              <a:t> </a:t>
            </a:r>
            <a:r>
              <a:rPr lang="en-US" sz="2800" dirty="0" err="1" smtClean="0"/>
              <a:t>weiß</a:t>
            </a:r>
            <a:r>
              <a:rPr lang="en-US" sz="2800" dirty="0" smtClean="0"/>
              <a:t> </a:t>
            </a:r>
            <a:r>
              <a:rPr lang="en-US" sz="2800" dirty="0" err="1" smtClean="0"/>
              <a:t>nicht</a:t>
            </a:r>
            <a:r>
              <a:rPr lang="en-US" sz="2800" dirty="0" smtClean="0"/>
              <a:t>, </a:t>
            </a:r>
            <a:r>
              <a:rPr lang="en-US" sz="2800" dirty="0" err="1" smtClean="0"/>
              <a:t>wohin</a:t>
            </a:r>
            <a:r>
              <a:rPr lang="en-US" sz="2800" dirty="0" smtClean="0"/>
              <a:t> </a:t>
            </a:r>
            <a:r>
              <a:rPr lang="en-US" sz="2800" dirty="0" err="1" smtClean="0"/>
              <a:t>Gott</a:t>
            </a:r>
            <a:r>
              <a:rPr lang="en-US" sz="2800" dirty="0" smtClean="0"/>
              <a:t> </a:t>
            </a:r>
            <a:r>
              <a:rPr lang="en-US" sz="2800" dirty="0" err="1" smtClean="0"/>
              <a:t>mich</a:t>
            </a:r>
            <a:r>
              <a:rPr lang="en-US" sz="2800" dirty="0" smtClean="0"/>
              <a:t> </a:t>
            </a:r>
            <a:r>
              <a:rPr lang="en-US" sz="2800" dirty="0" err="1" smtClean="0"/>
              <a:t>führt</a:t>
            </a:r>
            <a:r>
              <a:rPr lang="en-US" sz="2800" dirty="0" smtClean="0"/>
              <a:t>;</a:t>
            </a:r>
          </a:p>
          <a:p>
            <a:r>
              <a:rPr lang="en-US" sz="2800" dirty="0" err="1" smtClean="0"/>
              <a:t>Aber</a:t>
            </a:r>
            <a:r>
              <a:rPr lang="en-US" sz="2800" dirty="0" smtClean="0"/>
              <a:t> </a:t>
            </a:r>
            <a:r>
              <a:rPr lang="en-US" sz="2800" dirty="0" err="1" smtClean="0"/>
              <a:t>wenn</a:t>
            </a:r>
            <a:r>
              <a:rPr lang="en-US" sz="2800" dirty="0" smtClean="0"/>
              <a:t> </a:t>
            </a:r>
            <a:r>
              <a:rPr lang="en-US" sz="2800" dirty="0" err="1" smtClean="0"/>
              <a:t>er</a:t>
            </a:r>
            <a:r>
              <a:rPr lang="en-US" sz="2800" dirty="0" smtClean="0"/>
              <a:t> </a:t>
            </a:r>
            <a:r>
              <a:rPr lang="en-US" sz="2800" dirty="0" err="1" smtClean="0"/>
              <a:t>diese</a:t>
            </a:r>
            <a:r>
              <a:rPr lang="en-US" sz="2800" dirty="0" smtClean="0"/>
              <a:t> </a:t>
            </a:r>
            <a:r>
              <a:rPr lang="en-US" sz="2800" dirty="0" err="1" smtClean="0"/>
              <a:t>Richtung</a:t>
            </a:r>
            <a:r>
              <a:rPr lang="en-US" sz="2800" dirty="0" smtClean="0"/>
              <a:t> </a:t>
            </a:r>
            <a:r>
              <a:rPr lang="en-US" sz="2800" dirty="0" err="1" smtClean="0"/>
              <a:t>beibehält</a:t>
            </a:r>
            <a:r>
              <a:rPr lang="en-US" sz="2800" dirty="0" smtClean="0"/>
              <a:t>,</a:t>
            </a:r>
          </a:p>
          <a:p>
            <a:r>
              <a:rPr lang="en-US" sz="2800" dirty="0" err="1" smtClean="0"/>
              <a:t>schlage</a:t>
            </a:r>
            <a:r>
              <a:rPr lang="en-US" sz="2800" dirty="0" smtClean="0"/>
              <a:t> </a:t>
            </a:r>
            <a:r>
              <a:rPr lang="en-US" sz="2800" dirty="0" err="1" smtClean="0"/>
              <a:t>ich</a:t>
            </a:r>
            <a:r>
              <a:rPr lang="en-US" sz="2800" dirty="0" smtClean="0"/>
              <a:t> </a:t>
            </a:r>
            <a:r>
              <a:rPr lang="en-US" sz="2800" dirty="0" err="1" smtClean="0"/>
              <a:t>vor</a:t>
            </a:r>
            <a:r>
              <a:rPr lang="en-US" sz="2800" dirty="0" smtClean="0"/>
              <a:t>, </a:t>
            </a:r>
            <a:r>
              <a:rPr lang="en-US" sz="2800" dirty="0" err="1" smtClean="0"/>
              <a:t>dass</a:t>
            </a:r>
            <a:r>
              <a:rPr lang="en-US" sz="2800" dirty="0" smtClean="0"/>
              <a:t> </a:t>
            </a:r>
            <a:r>
              <a:rPr lang="en-US" sz="2800" dirty="0" err="1" smtClean="0"/>
              <a:t>er</a:t>
            </a:r>
            <a:r>
              <a:rPr lang="en-US" sz="2800" dirty="0" smtClean="0"/>
              <a:t> </a:t>
            </a:r>
            <a:r>
              <a:rPr lang="en-US" sz="2800" dirty="0" err="1" smtClean="0"/>
              <a:t>allein</a:t>
            </a:r>
            <a:r>
              <a:rPr lang="en-US" sz="2800" dirty="0" smtClean="0"/>
              <a:t> </a:t>
            </a:r>
            <a:r>
              <a:rPr lang="en-US" sz="2800" dirty="0" err="1" smtClean="0"/>
              <a:t>weitergeht</a:t>
            </a:r>
            <a:r>
              <a:rPr lang="en-US" sz="2800" dirty="0" smtClean="0"/>
              <a:t>.</a:t>
            </a:r>
          </a:p>
          <a:p>
            <a:r>
              <a:rPr lang="en-US" sz="2800" dirty="0" smtClean="0"/>
              <a:t>                                                       </a:t>
            </a:r>
          </a:p>
          <a:p>
            <a:r>
              <a:rPr lang="en-US" sz="2800" dirty="0" smtClean="0"/>
              <a:t>                                                   Bruno Bettelheim</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85800" y="1925960"/>
            <a:ext cx="7772400" cy="1143000"/>
          </a:xfrm>
        </p:spPr>
        <p:txBody>
          <a:bodyPr/>
          <a:lstStyle/>
          <a:p>
            <a:r>
              <a:rPr lang="en-US" dirty="0" err="1" smtClean="0"/>
              <a:t>Wie</a:t>
            </a:r>
            <a:r>
              <a:rPr lang="en-US" dirty="0" smtClean="0"/>
              <a:t> </a:t>
            </a:r>
            <a:r>
              <a:rPr lang="en-US" dirty="0" err="1" smtClean="0"/>
              <a:t>verlässlich</a:t>
            </a:r>
            <a:r>
              <a:rPr lang="en-US" dirty="0" smtClean="0"/>
              <a:t> </a:t>
            </a:r>
            <a:r>
              <a:rPr lang="en-US" dirty="0" err="1" smtClean="0"/>
              <a:t>ist</a:t>
            </a:r>
            <a:r>
              <a:rPr lang="en-US" dirty="0" smtClean="0"/>
              <a:t> Software?</a:t>
            </a:r>
            <a:endParaRPr lang="en-US" dirty="0"/>
          </a:p>
        </p:txBody>
      </p:sp>
      <p:sp>
        <p:nvSpPr>
          <p:cNvPr id="3" name="Titel 5"/>
          <p:cNvSpPr txBox="1">
            <a:spLocks/>
          </p:cNvSpPr>
          <p:nvPr/>
        </p:nvSpPr>
        <p:spPr bwMode="auto">
          <a:xfrm>
            <a:off x="685800" y="430222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smtClean="0">
                <a:ln>
                  <a:noFill/>
                </a:ln>
                <a:solidFill>
                  <a:schemeClr val="tx2"/>
                </a:solidFill>
                <a:effectLst/>
                <a:uLnTx/>
                <a:uFillTx/>
                <a:latin typeface="+mj-lt"/>
                <a:ea typeface="+mj-ea"/>
                <a:cs typeface="+mj-cs"/>
              </a:rPr>
              <a:t>Wie kann man die Zuverlässigkeit von Software verbessern?</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11560" y="1916832"/>
            <a:ext cx="7772400" cy="1143000"/>
          </a:xfrm>
        </p:spPr>
        <p:txBody>
          <a:bodyPr/>
          <a:lstStyle/>
          <a:p>
            <a:r>
              <a:rPr lang="en-US" dirty="0" err="1" smtClean="0"/>
              <a:t>Wie</a:t>
            </a:r>
            <a:r>
              <a:rPr lang="en-US" dirty="0" smtClean="0"/>
              <a:t> </a:t>
            </a:r>
            <a:r>
              <a:rPr lang="en-US" dirty="0" err="1" smtClean="0"/>
              <a:t>abhängig</a:t>
            </a:r>
            <a:r>
              <a:rPr lang="en-US" dirty="0" smtClean="0"/>
              <a:t> </a:t>
            </a:r>
            <a:r>
              <a:rPr lang="en-US" dirty="0" err="1" smtClean="0"/>
              <a:t>ist</a:t>
            </a:r>
            <a:r>
              <a:rPr lang="en-US" dirty="0" smtClean="0"/>
              <a:t> die </a:t>
            </a:r>
            <a:r>
              <a:rPr lang="en-US" dirty="0" err="1" smtClean="0"/>
              <a:t>Gesellschaft</a:t>
            </a:r>
            <a:r>
              <a:rPr lang="en-US" dirty="0" smtClean="0"/>
              <a:t> von Computer und Software?</a:t>
            </a:r>
            <a:br>
              <a:rPr lang="en-US" dirty="0" smtClean="0"/>
            </a:br>
            <a:r>
              <a:rPr lang="en-US" dirty="0" smtClean="0"/>
              <a:t/>
            </a:r>
            <a:br>
              <a:rPr lang="en-US" dirty="0" smtClean="0"/>
            </a:br>
            <a:r>
              <a:rPr lang="en-US" dirty="0" err="1" smtClean="0"/>
              <a:t>Gefahren</a:t>
            </a:r>
            <a:r>
              <a:rPr lang="en-US" dirty="0" smtClean="0"/>
              <a:t>?</a:t>
            </a:r>
            <a:endParaRPr lang="en-US" dirty="0"/>
          </a:p>
        </p:txBody>
      </p:sp>
      <p:grpSp>
        <p:nvGrpSpPr>
          <p:cNvPr id="5" name="Gruppieren 4"/>
          <p:cNvGrpSpPr/>
          <p:nvPr/>
        </p:nvGrpSpPr>
        <p:grpSpPr>
          <a:xfrm>
            <a:off x="763960" y="4365104"/>
            <a:ext cx="7772400" cy="2333873"/>
            <a:chOff x="763960" y="4365104"/>
            <a:chExt cx="7772400" cy="2333873"/>
          </a:xfrm>
        </p:grpSpPr>
        <p:sp>
          <p:nvSpPr>
            <p:cNvPr id="3" name="Titel 5"/>
            <p:cNvSpPr txBox="1">
              <a:spLocks/>
            </p:cNvSpPr>
            <p:nvPr/>
          </p:nvSpPr>
          <p:spPr bwMode="auto">
            <a:xfrm>
              <a:off x="763960" y="4365104"/>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err="1" smtClean="0">
                  <a:ln>
                    <a:noFill/>
                  </a:ln>
                  <a:solidFill>
                    <a:schemeClr val="tx2"/>
                  </a:solidFill>
                  <a:effectLst/>
                  <a:uLnTx/>
                  <a:uFillTx/>
                  <a:latin typeface="+mj-lt"/>
                  <a:ea typeface="+mj-ea"/>
                  <a:cs typeface="+mj-cs"/>
                </a:rPr>
                <a:t>Wie</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abhängig</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sind</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wir</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selbst</a:t>
              </a:r>
              <a:r>
                <a:rPr kumimoji="0" lang="en-US" sz="4400" b="0" i="0" u="none" strike="noStrike" kern="0" cap="none" spc="0" normalizeH="0" baseline="0" noProof="0" dirty="0" smtClean="0">
                  <a:ln>
                    <a:noFill/>
                  </a:ln>
                  <a:solidFill>
                    <a:schemeClr val="tx2"/>
                  </a:solidFill>
                  <a:effectLst/>
                  <a:uLnTx/>
                  <a:uFillTx/>
                  <a:latin typeface="+mj-lt"/>
                  <a:ea typeface="+mj-ea"/>
                  <a:cs typeface="+mj-cs"/>
                </a:rPr>
                <a:t> von Computer und Software?</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4" name="Textfeld 3"/>
            <p:cNvSpPr txBox="1"/>
            <p:nvPr/>
          </p:nvSpPr>
          <p:spPr>
            <a:xfrm>
              <a:off x="2584442" y="6237312"/>
              <a:ext cx="4435830" cy="461665"/>
            </a:xfrm>
            <a:prstGeom prst="rect">
              <a:avLst/>
            </a:prstGeom>
            <a:noFill/>
          </p:spPr>
          <p:txBody>
            <a:bodyPr wrap="none" rtlCol="0">
              <a:spAutoFit/>
            </a:bodyPr>
            <a:lstStyle/>
            <a:p>
              <a:r>
                <a:rPr lang="en-US" dirty="0" err="1" smtClean="0"/>
                <a:t>Digitale</a:t>
              </a:r>
              <a:r>
                <a:rPr lang="en-US" dirty="0" smtClean="0"/>
                <a:t> </a:t>
              </a:r>
              <a:r>
                <a:rPr lang="en-US" dirty="0" err="1" smtClean="0"/>
                <a:t>Demenz</a:t>
              </a:r>
              <a:r>
                <a:rPr lang="en-US" dirty="0" smtClean="0"/>
                <a:t>, Manfred Spitzer</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685800" y="1637928"/>
            <a:ext cx="7772400" cy="1143000"/>
          </a:xfrm>
        </p:spPr>
        <p:txBody>
          <a:bodyPr/>
          <a:lstStyle/>
          <a:p>
            <a:r>
              <a:rPr lang="en-US" dirty="0" err="1" smtClean="0"/>
              <a:t>Wie</a:t>
            </a:r>
            <a:r>
              <a:rPr lang="en-US" dirty="0" smtClean="0"/>
              <a:t> </a:t>
            </a:r>
            <a:r>
              <a:rPr lang="en-US" dirty="0" err="1" smtClean="0"/>
              <a:t>gehen</a:t>
            </a:r>
            <a:r>
              <a:rPr lang="en-US" dirty="0" smtClean="0"/>
              <a:t> </a:t>
            </a:r>
            <a:r>
              <a:rPr lang="en-US" dirty="0" err="1" smtClean="0"/>
              <a:t>wir</a:t>
            </a:r>
            <a:r>
              <a:rPr lang="en-US" dirty="0" smtClean="0"/>
              <a:t> </a:t>
            </a:r>
            <a:r>
              <a:rPr lang="en-US" dirty="0" err="1" smtClean="0"/>
              <a:t>mit</a:t>
            </a:r>
            <a:r>
              <a:rPr lang="en-US" dirty="0" smtClean="0"/>
              <a:t> den </a:t>
            </a:r>
            <a:r>
              <a:rPr lang="en-US" dirty="0" err="1" smtClean="0"/>
              <a:t>neuen</a:t>
            </a:r>
            <a:r>
              <a:rPr lang="en-US" dirty="0" smtClean="0"/>
              <a:t> </a:t>
            </a:r>
            <a:r>
              <a:rPr lang="en-US" dirty="0" err="1" smtClean="0"/>
              <a:t>Medien</a:t>
            </a:r>
            <a:r>
              <a:rPr lang="en-US" dirty="0" smtClean="0"/>
              <a:t> um?</a:t>
            </a:r>
            <a:br>
              <a:rPr lang="en-US" dirty="0" smtClean="0"/>
            </a:br>
            <a:r>
              <a:rPr lang="en-US" dirty="0" smtClean="0"/>
              <a:t>Privacy?</a:t>
            </a:r>
            <a:endParaRPr lang="en-US" dirty="0"/>
          </a:p>
        </p:txBody>
      </p:sp>
      <p:sp>
        <p:nvSpPr>
          <p:cNvPr id="4" name="Rechteck 3"/>
          <p:cNvSpPr/>
          <p:nvPr/>
        </p:nvSpPr>
        <p:spPr>
          <a:xfrm>
            <a:off x="2771800" y="3501008"/>
            <a:ext cx="3470822" cy="461665"/>
          </a:xfrm>
          <a:prstGeom prst="rect">
            <a:avLst/>
          </a:prstGeom>
        </p:spPr>
        <p:txBody>
          <a:bodyPr wrap="none">
            <a:spAutoFit/>
          </a:bodyPr>
          <a:lstStyle/>
          <a:p>
            <a:r>
              <a:rPr lang="en-US" dirty="0" smtClean="0"/>
              <a:t>The Circle, Daniel Eggers</a:t>
            </a:r>
            <a:endParaRPr lang="en-US" dirty="0"/>
          </a:p>
        </p:txBody>
      </p:sp>
      <p:grpSp>
        <p:nvGrpSpPr>
          <p:cNvPr id="7" name="Gruppieren 6"/>
          <p:cNvGrpSpPr/>
          <p:nvPr/>
        </p:nvGrpSpPr>
        <p:grpSpPr>
          <a:xfrm>
            <a:off x="611560" y="4437112"/>
            <a:ext cx="7772400" cy="1973833"/>
            <a:chOff x="611560" y="4437112"/>
            <a:chExt cx="7772400" cy="1973833"/>
          </a:xfrm>
        </p:grpSpPr>
        <p:sp>
          <p:nvSpPr>
            <p:cNvPr id="3" name="Titel 5"/>
            <p:cNvSpPr txBox="1">
              <a:spLocks/>
            </p:cNvSpPr>
            <p:nvPr/>
          </p:nvSpPr>
          <p:spPr bwMode="auto">
            <a:xfrm>
              <a:off x="611560" y="4437112"/>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err="1" smtClean="0">
                  <a:ln>
                    <a:noFill/>
                  </a:ln>
                  <a:solidFill>
                    <a:schemeClr val="tx2"/>
                  </a:solidFill>
                  <a:effectLst/>
                  <a:uLnTx/>
                  <a:uFillTx/>
                  <a:latin typeface="+mj-lt"/>
                  <a:ea typeface="+mj-ea"/>
                  <a:cs typeface="+mj-cs"/>
                </a:rPr>
                <a:t>Welches</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Recht</a:t>
              </a:r>
              <a:r>
                <a:rPr kumimoji="0" lang="en-US" sz="4400" b="0" i="0" u="none" strike="noStrike" kern="0" cap="none" spc="0" normalizeH="0" baseline="0" noProof="0" dirty="0" smtClean="0">
                  <a:ln>
                    <a:noFill/>
                  </a:ln>
                  <a:solidFill>
                    <a:schemeClr val="tx2"/>
                  </a:solidFill>
                  <a:effectLst/>
                  <a:uLnTx/>
                  <a:uFillTx/>
                  <a:latin typeface="+mj-lt"/>
                  <a:ea typeface="+mj-ea"/>
                  <a:cs typeface="+mj-cs"/>
                </a:rPr>
                <a:t> hat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der</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Staat</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bzw</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Firmen</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an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unseren</a:t>
              </a:r>
              <a:r>
                <a:rPr kumimoji="0" lang="en-US" sz="4400" b="0" i="0" u="none" strike="noStrike" kern="0" cap="none" spc="0" normalizeH="0" baseline="0" noProof="0" dirty="0" smtClean="0">
                  <a:ln>
                    <a:noFill/>
                  </a:ln>
                  <a:solidFill>
                    <a:schemeClr val="tx2"/>
                  </a:solidFill>
                  <a:effectLst/>
                  <a:uLnTx/>
                  <a:uFillTx/>
                  <a:latin typeface="+mj-lt"/>
                  <a:ea typeface="+mj-ea"/>
                  <a:cs typeface="+mj-cs"/>
                </a:rPr>
                <a:t> </a:t>
              </a:r>
              <a:r>
                <a:rPr kumimoji="0" lang="en-US" sz="4400" b="0" i="0" u="none" strike="noStrike" kern="0" cap="none" spc="0" normalizeH="0" baseline="0" noProof="0" dirty="0" err="1" smtClean="0">
                  <a:ln>
                    <a:noFill/>
                  </a:ln>
                  <a:solidFill>
                    <a:schemeClr val="tx2"/>
                  </a:solidFill>
                  <a:effectLst/>
                  <a:uLnTx/>
                  <a:uFillTx/>
                  <a:latin typeface="+mj-lt"/>
                  <a:ea typeface="+mj-ea"/>
                  <a:cs typeface="+mj-cs"/>
                </a:rPr>
                <a:t>Daten</a:t>
              </a:r>
              <a:r>
                <a:rPr kumimoji="0" lang="en-US" sz="4400" b="0" i="0" u="none" strike="noStrike" kern="0" cap="none" spc="0" normalizeH="0" baseline="0" noProof="0" dirty="0" smtClean="0">
                  <a:ln>
                    <a:noFill/>
                  </a:ln>
                  <a:solidFill>
                    <a:schemeClr val="tx2"/>
                  </a:solidFill>
                  <a:effectLst/>
                  <a:uLnTx/>
                  <a:uFillTx/>
                  <a:latin typeface="+mj-lt"/>
                  <a:ea typeface="+mj-ea"/>
                  <a:cs typeface="+mj-cs"/>
                </a:rPr>
                <a:t>?</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5" name="Rechteck 4"/>
            <p:cNvSpPr/>
            <p:nvPr/>
          </p:nvSpPr>
          <p:spPr>
            <a:xfrm>
              <a:off x="2699792" y="5949280"/>
              <a:ext cx="3972562" cy="461665"/>
            </a:xfrm>
            <a:prstGeom prst="rect">
              <a:avLst/>
            </a:prstGeom>
          </p:spPr>
          <p:txBody>
            <a:bodyPr wrap="none">
              <a:spAutoFit/>
            </a:bodyPr>
            <a:lstStyle/>
            <a:p>
              <a:r>
                <a:rPr lang="en-US" dirty="0" err="1" smtClean="0"/>
                <a:t>Überwachung</a:t>
              </a:r>
              <a:r>
                <a:rPr lang="en-US" dirty="0" smtClean="0"/>
                <a:t>, Cloud, NSA,…</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188640"/>
            <a:ext cx="7772400" cy="1143000"/>
          </a:xfrm>
        </p:spPr>
        <p:txBody>
          <a:bodyPr/>
          <a:lstStyle/>
          <a:p>
            <a:r>
              <a:rPr lang="en-US" dirty="0" err="1" smtClean="0"/>
              <a:t>Olympiade</a:t>
            </a:r>
            <a:r>
              <a:rPr lang="en-US" dirty="0" smtClean="0"/>
              <a:t>, 2012</a:t>
            </a:r>
            <a:endParaRPr lang="en-US" noProof="0" dirty="0"/>
          </a:p>
        </p:txBody>
      </p:sp>
      <p:sp>
        <p:nvSpPr>
          <p:cNvPr id="3" name="Inhaltsplatzhalter 2"/>
          <p:cNvSpPr>
            <a:spLocks noGrp="1"/>
          </p:cNvSpPr>
          <p:nvPr>
            <p:ph idx="4294967295"/>
          </p:nvPr>
        </p:nvSpPr>
        <p:spPr>
          <a:xfrm>
            <a:off x="395536" y="3789040"/>
            <a:ext cx="8496944" cy="1584176"/>
          </a:xfrm>
        </p:spPr>
        <p:txBody>
          <a:bodyPr/>
          <a:lstStyle/>
          <a:p>
            <a:pPr marL="0">
              <a:spcBef>
                <a:spcPts val="0"/>
              </a:spcBef>
              <a:buNone/>
            </a:pPr>
            <a:r>
              <a:rPr lang="en-US" noProof="0" dirty="0" err="1" smtClean="0"/>
              <a:t>Olympiade</a:t>
            </a:r>
            <a:r>
              <a:rPr lang="en-US" noProof="0" dirty="0" smtClean="0"/>
              <a:t> in London, August 2012: </a:t>
            </a:r>
          </a:p>
          <a:p>
            <a:pPr marL="0">
              <a:spcBef>
                <a:spcPts val="0"/>
              </a:spcBef>
              <a:buNone/>
            </a:pPr>
            <a:r>
              <a:rPr lang="en-US" dirty="0" err="1" smtClean="0"/>
              <a:t>Der</a:t>
            </a:r>
            <a:r>
              <a:rPr lang="en-US" dirty="0" smtClean="0"/>
              <a:t> H</a:t>
            </a:r>
            <a:r>
              <a:rPr lang="en-US" noProof="0" dirty="0" err="1" smtClean="0"/>
              <a:t>ammerw</a:t>
            </a:r>
            <a:r>
              <a:rPr lang="en-US" dirty="0" err="1" smtClean="0"/>
              <a:t>urf</a:t>
            </a:r>
            <a:r>
              <a:rPr lang="en-US" dirty="0" smtClean="0"/>
              <a:t> von Betty </a:t>
            </a:r>
            <a:r>
              <a:rPr lang="en-US" dirty="0" err="1" smtClean="0"/>
              <a:t>Heidler</a:t>
            </a:r>
            <a:r>
              <a:rPr lang="en-US" dirty="0" smtClean="0"/>
              <a:t> </a:t>
            </a:r>
            <a:r>
              <a:rPr lang="en-US" dirty="0" err="1" smtClean="0"/>
              <a:t>wird</a:t>
            </a:r>
            <a:r>
              <a:rPr lang="en-US" dirty="0" smtClean="0"/>
              <a:t> </a:t>
            </a:r>
            <a:r>
              <a:rPr lang="en-US" dirty="0" err="1" smtClean="0"/>
              <a:t>für</a:t>
            </a:r>
            <a:r>
              <a:rPr lang="en-US" dirty="0" smtClean="0"/>
              <a:t> </a:t>
            </a:r>
            <a:r>
              <a:rPr lang="en-US" dirty="0" err="1" smtClean="0"/>
              <a:t>ungültig</a:t>
            </a:r>
            <a:r>
              <a:rPr lang="en-US" dirty="0" smtClean="0"/>
              <a:t> </a:t>
            </a:r>
            <a:r>
              <a:rPr lang="en-US" dirty="0" err="1" smtClean="0"/>
              <a:t>erklärt</a:t>
            </a:r>
            <a:r>
              <a:rPr lang="en-US" dirty="0" smtClean="0"/>
              <a:t>!</a:t>
            </a:r>
          </a:p>
        </p:txBody>
      </p:sp>
      <p:pic>
        <p:nvPicPr>
          <p:cNvPr id="5" name="Grafik 4" descr="betty-heidler-540x304.jpg"/>
          <p:cNvPicPr>
            <a:picLocks noChangeAspect="1"/>
          </p:cNvPicPr>
          <p:nvPr/>
        </p:nvPicPr>
        <p:blipFill>
          <a:blip r:embed="rId2" cstate="print"/>
          <a:stretch>
            <a:fillRect/>
          </a:stretch>
        </p:blipFill>
        <p:spPr>
          <a:xfrm>
            <a:off x="2195736" y="1124744"/>
            <a:ext cx="4392488" cy="2472808"/>
          </a:xfrm>
          <a:prstGeom prst="rect">
            <a:avLst/>
          </a:prstGeom>
        </p:spPr>
      </p:pic>
      <p:sp>
        <p:nvSpPr>
          <p:cNvPr id="6" name="Rechteck 5"/>
          <p:cNvSpPr/>
          <p:nvPr/>
        </p:nvSpPr>
        <p:spPr>
          <a:xfrm>
            <a:off x="323528" y="5541039"/>
            <a:ext cx="8496944" cy="1200329"/>
          </a:xfrm>
          <a:prstGeom prst="rect">
            <a:avLst/>
          </a:prstGeom>
        </p:spPr>
        <p:txBody>
          <a:bodyPr wrap="square">
            <a:spAutoFit/>
          </a:bodyPr>
          <a:lstStyle/>
          <a:p>
            <a:r>
              <a:rPr lang="en-US" i="1" dirty="0" err="1" smtClean="0"/>
              <a:t>Der</a:t>
            </a:r>
            <a:r>
              <a:rPr lang="en-US" i="1" dirty="0" smtClean="0"/>
              <a:t> Computer </a:t>
            </a:r>
            <a:r>
              <a:rPr lang="en-US" i="1" dirty="0" err="1" smtClean="0"/>
              <a:t>akzeptierte</a:t>
            </a:r>
            <a:r>
              <a:rPr lang="en-US" i="1" dirty="0" smtClean="0"/>
              <a:t> die </a:t>
            </a:r>
            <a:r>
              <a:rPr lang="en-US" i="1" dirty="0" err="1" smtClean="0"/>
              <a:t>Eingabe</a:t>
            </a:r>
            <a:r>
              <a:rPr lang="en-US" i="1" dirty="0" smtClean="0"/>
              <a:t> </a:t>
            </a:r>
            <a:r>
              <a:rPr lang="en-US" i="1" dirty="0" err="1" smtClean="0"/>
              <a:t>ihrer</a:t>
            </a:r>
            <a:r>
              <a:rPr lang="en-US" i="1" dirty="0" smtClean="0"/>
              <a:t> </a:t>
            </a:r>
            <a:r>
              <a:rPr lang="en-US" i="1" dirty="0" err="1" smtClean="0"/>
              <a:t>Wurfweite</a:t>
            </a:r>
            <a:r>
              <a:rPr lang="en-US" i="1" dirty="0" smtClean="0"/>
              <a:t> von 77,12m </a:t>
            </a:r>
            <a:r>
              <a:rPr lang="en-US" i="1" dirty="0" err="1" smtClean="0"/>
              <a:t>nicht</a:t>
            </a:r>
            <a:r>
              <a:rPr lang="en-US" i="1" dirty="0" smtClean="0"/>
              <a:t>, </a:t>
            </a:r>
            <a:r>
              <a:rPr lang="en-US" i="1" dirty="0" err="1" smtClean="0"/>
              <a:t>da</a:t>
            </a:r>
            <a:r>
              <a:rPr lang="en-US" i="1" dirty="0" smtClean="0"/>
              <a:t> </a:t>
            </a:r>
            <a:r>
              <a:rPr lang="en-US" i="1" dirty="0" err="1" smtClean="0"/>
              <a:t>sie</a:t>
            </a:r>
            <a:r>
              <a:rPr lang="en-US" i="1" dirty="0" smtClean="0"/>
              <a:t> </a:t>
            </a:r>
            <a:r>
              <a:rPr lang="en-US" i="1" dirty="0" err="1" smtClean="0"/>
              <a:t>exakt</a:t>
            </a:r>
            <a:r>
              <a:rPr lang="en-US" i="1" dirty="0" smtClean="0"/>
              <a:t> </a:t>
            </a:r>
            <a:r>
              <a:rPr lang="en-US" i="1" dirty="0" err="1" smtClean="0"/>
              <a:t>diesselbe</a:t>
            </a:r>
            <a:r>
              <a:rPr lang="en-US" i="1" dirty="0" smtClean="0"/>
              <a:t> </a:t>
            </a:r>
            <a:r>
              <a:rPr lang="en-US" i="1" dirty="0" err="1" smtClean="0"/>
              <a:t>Weite</a:t>
            </a:r>
            <a:r>
              <a:rPr lang="en-US" i="1" dirty="0" smtClean="0"/>
              <a:t> </a:t>
            </a:r>
            <a:r>
              <a:rPr lang="en-US" i="1" dirty="0" err="1" smtClean="0"/>
              <a:t>erzielt</a:t>
            </a:r>
            <a:r>
              <a:rPr lang="en-US" i="1" dirty="0" smtClean="0"/>
              <a:t> </a:t>
            </a:r>
            <a:r>
              <a:rPr lang="en-US" i="1" dirty="0" err="1" smtClean="0"/>
              <a:t>hatte</a:t>
            </a:r>
            <a:r>
              <a:rPr lang="en-US" i="1" dirty="0" smtClean="0"/>
              <a:t> </a:t>
            </a:r>
            <a:r>
              <a:rPr lang="en-US" i="1" dirty="0" err="1" smtClean="0"/>
              <a:t>wie</a:t>
            </a:r>
            <a:r>
              <a:rPr lang="en-US" i="1" dirty="0" smtClean="0"/>
              <a:t> die </a:t>
            </a:r>
            <a:r>
              <a:rPr lang="en-US" i="1" dirty="0" err="1" smtClean="0"/>
              <a:t>vor</a:t>
            </a:r>
            <a:r>
              <a:rPr lang="en-US" i="1" dirty="0" smtClean="0"/>
              <a:t> </a:t>
            </a:r>
            <a:r>
              <a:rPr lang="en-US" i="1" dirty="0" err="1" smtClean="0"/>
              <a:t>ihr</a:t>
            </a:r>
            <a:r>
              <a:rPr lang="en-US" i="1" dirty="0" smtClean="0"/>
              <a:t> </a:t>
            </a:r>
            <a:r>
              <a:rPr lang="en-US" i="1" dirty="0" err="1" smtClean="0"/>
              <a:t>werfende</a:t>
            </a:r>
            <a:r>
              <a:rPr lang="en-US" i="1" dirty="0" smtClean="0"/>
              <a:t> </a:t>
            </a:r>
            <a:r>
              <a:rPr lang="en-US" i="1" dirty="0" err="1" smtClean="0"/>
              <a:t>Russin</a:t>
            </a:r>
            <a:r>
              <a:rPr lang="en-US" i="1" dirty="0" smtClean="0"/>
              <a:t> Tatyana Lysenko!</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3568" y="1988840"/>
            <a:ext cx="7772400" cy="1143000"/>
          </a:xfrm>
        </p:spPr>
        <p:txBody>
          <a:bodyPr/>
          <a:lstStyle/>
          <a:p>
            <a:r>
              <a:rPr lang="en-US" sz="9600" dirty="0" err="1" smtClean="0">
                <a:latin typeface="Amienne" pitchFamily="82" charset="0"/>
              </a:rPr>
              <a:t>Ende</a:t>
            </a:r>
            <a:endParaRPr lang="en-US" sz="9600" dirty="0">
              <a:latin typeface="Amienne" pitchFamily="82" charset="0"/>
            </a:endParaRPr>
          </a:p>
        </p:txBody>
      </p:sp>
      <p:sp>
        <p:nvSpPr>
          <p:cNvPr id="3" name="Rechteck 2"/>
          <p:cNvSpPr/>
          <p:nvPr/>
        </p:nvSpPr>
        <p:spPr>
          <a:xfrm>
            <a:off x="1403648" y="4653136"/>
            <a:ext cx="6534472" cy="461665"/>
          </a:xfrm>
          <a:prstGeom prst="rect">
            <a:avLst/>
          </a:prstGeom>
        </p:spPr>
        <p:txBody>
          <a:bodyPr wrap="square">
            <a:spAutoFit/>
          </a:bodyPr>
          <a:lstStyle/>
          <a:p>
            <a:r>
              <a:rPr lang="en-US" dirty="0" smtClean="0"/>
              <a:t>http://www5.in.tum.de/persons/huckle/bugse.html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1331913" y="260350"/>
            <a:ext cx="3956050" cy="6116638"/>
          </a:xfrm>
          <a:prstGeom prst="rect">
            <a:avLst/>
          </a:prstGeom>
          <a:noFill/>
          <a:ln w="9525">
            <a:noFill/>
            <a:miter lim="800000"/>
            <a:headEnd/>
            <a:tailEnd/>
          </a:ln>
        </p:spPr>
        <p:txBody>
          <a:bodyPr wrap="none">
            <a:spAutoFit/>
          </a:bodyPr>
          <a:lstStyle/>
          <a:p>
            <a:r>
              <a:rPr lang="en-US" sz="1200" dirty="0" err="1"/>
              <a:t>kein</a:t>
            </a:r>
            <a:r>
              <a:rPr lang="en-US" sz="1200" dirty="0"/>
              <a:t> </a:t>
            </a:r>
            <a:r>
              <a:rPr lang="en-US" sz="1200" dirty="0" err="1"/>
              <a:t>fehler</a:t>
            </a:r>
            <a:r>
              <a:rPr lang="en-US" sz="1200" dirty="0"/>
              <a:t> </a:t>
            </a:r>
            <a:r>
              <a:rPr lang="en-US" sz="1200" dirty="0" err="1"/>
              <a:t>im</a:t>
            </a:r>
            <a:r>
              <a:rPr lang="en-US" sz="1200" dirty="0"/>
              <a:t> system</a:t>
            </a:r>
          </a:p>
          <a:p>
            <a:r>
              <a:rPr lang="en-US" sz="1200" dirty="0" err="1"/>
              <a:t>kein</a:t>
            </a:r>
            <a:r>
              <a:rPr lang="en-US" sz="1200" dirty="0"/>
              <a:t> </a:t>
            </a:r>
            <a:r>
              <a:rPr lang="en-US" sz="1200" dirty="0" err="1"/>
              <a:t>fehler</a:t>
            </a:r>
            <a:r>
              <a:rPr lang="en-US" sz="1200" dirty="0"/>
              <a:t> </a:t>
            </a:r>
            <a:r>
              <a:rPr lang="en-US" sz="1200" dirty="0" err="1"/>
              <a:t>imt</a:t>
            </a:r>
            <a:r>
              <a:rPr lang="en-US" sz="1200" dirty="0"/>
              <a:t> </a:t>
            </a:r>
            <a:r>
              <a:rPr lang="en-US" sz="1200" dirty="0" err="1"/>
              <a:t>sysem</a:t>
            </a:r>
            <a:endParaRPr lang="en-US" sz="1200" dirty="0"/>
          </a:p>
          <a:p>
            <a:r>
              <a:rPr lang="en-US" sz="1200" dirty="0" err="1"/>
              <a:t>kein</a:t>
            </a:r>
            <a:r>
              <a:rPr lang="en-US" sz="1200" dirty="0"/>
              <a:t> </a:t>
            </a:r>
            <a:r>
              <a:rPr lang="en-US" sz="1200" dirty="0" err="1"/>
              <a:t>fehler</a:t>
            </a:r>
            <a:r>
              <a:rPr lang="en-US" sz="1200" dirty="0"/>
              <a:t> </a:t>
            </a:r>
            <a:r>
              <a:rPr lang="en-US" sz="1200" dirty="0" err="1"/>
              <a:t>itm</a:t>
            </a:r>
            <a:r>
              <a:rPr lang="en-US" sz="1200" dirty="0"/>
              <a:t> </a:t>
            </a:r>
            <a:r>
              <a:rPr lang="en-US" sz="1200" dirty="0" err="1"/>
              <a:t>sysem</a:t>
            </a:r>
            <a:endParaRPr lang="en-US" sz="1200" dirty="0"/>
          </a:p>
          <a:p>
            <a:r>
              <a:rPr lang="en-US" sz="1200" dirty="0" err="1"/>
              <a:t>kein</a:t>
            </a:r>
            <a:r>
              <a:rPr lang="en-US" sz="1200" dirty="0"/>
              <a:t> </a:t>
            </a:r>
            <a:r>
              <a:rPr lang="en-US" sz="1200" dirty="0" err="1"/>
              <a:t>fehler</a:t>
            </a:r>
            <a:r>
              <a:rPr lang="en-US" sz="1200" dirty="0"/>
              <a:t> </a:t>
            </a:r>
            <a:r>
              <a:rPr lang="en-US" sz="1200" dirty="0" err="1"/>
              <a:t>tmi</a:t>
            </a:r>
            <a:r>
              <a:rPr lang="en-US" sz="1200" dirty="0"/>
              <a:t> </a:t>
            </a:r>
            <a:r>
              <a:rPr lang="en-US" sz="1200" dirty="0" err="1"/>
              <a:t>sysem</a:t>
            </a:r>
            <a:endParaRPr lang="en-US" sz="1200" dirty="0"/>
          </a:p>
          <a:p>
            <a:r>
              <a:rPr lang="en-US" sz="1200" dirty="0" err="1"/>
              <a:t>kein</a:t>
            </a:r>
            <a:r>
              <a:rPr lang="en-US" sz="1200" dirty="0"/>
              <a:t> </a:t>
            </a:r>
            <a:r>
              <a:rPr lang="en-US" sz="1200" dirty="0" err="1"/>
              <a:t>fehler</a:t>
            </a:r>
            <a:r>
              <a:rPr lang="en-US" sz="1200" dirty="0"/>
              <a:t> </a:t>
            </a:r>
            <a:r>
              <a:rPr lang="en-US" sz="1200" dirty="0" err="1"/>
              <a:t>tim</a:t>
            </a:r>
            <a:r>
              <a:rPr lang="en-US" sz="1200" dirty="0"/>
              <a:t> </a:t>
            </a:r>
            <a:r>
              <a:rPr lang="en-US" sz="1200" dirty="0" err="1"/>
              <a:t>sysem</a:t>
            </a:r>
            <a:endParaRPr lang="en-US" sz="1200" dirty="0"/>
          </a:p>
          <a:p>
            <a:r>
              <a:rPr lang="en-US" sz="1200" dirty="0" err="1"/>
              <a:t>kein</a:t>
            </a:r>
            <a:r>
              <a:rPr lang="en-US" sz="1200" dirty="0"/>
              <a:t> </a:t>
            </a:r>
            <a:r>
              <a:rPr lang="en-US" sz="1200" dirty="0" err="1"/>
              <a:t>fehler</a:t>
            </a:r>
            <a:r>
              <a:rPr lang="en-US" sz="1200" dirty="0"/>
              <a:t> </a:t>
            </a:r>
            <a:r>
              <a:rPr lang="en-US" sz="1200" dirty="0" err="1"/>
              <a:t>mti</a:t>
            </a:r>
            <a:r>
              <a:rPr lang="en-US" sz="1200" dirty="0"/>
              <a:t> </a:t>
            </a:r>
            <a:r>
              <a:rPr lang="en-US" sz="1200" dirty="0" err="1"/>
              <a:t>sysem</a:t>
            </a:r>
            <a:endParaRPr lang="en-US" sz="1200" dirty="0"/>
          </a:p>
          <a:p>
            <a:r>
              <a:rPr lang="en-US" sz="1200" dirty="0" err="1"/>
              <a:t>kein</a:t>
            </a:r>
            <a:r>
              <a:rPr lang="en-US" sz="1200" dirty="0"/>
              <a:t> </a:t>
            </a:r>
            <a:r>
              <a:rPr lang="en-US" sz="1200" dirty="0" err="1"/>
              <a:t>fehler</a:t>
            </a:r>
            <a:r>
              <a:rPr lang="en-US" sz="1200" dirty="0"/>
              <a:t> </a:t>
            </a:r>
            <a:r>
              <a:rPr lang="en-US" sz="1200" dirty="0" err="1"/>
              <a:t>mit</a:t>
            </a:r>
            <a:r>
              <a:rPr lang="en-US" sz="1200" dirty="0"/>
              <a:t> system</a:t>
            </a:r>
          </a:p>
          <a:p>
            <a:r>
              <a:rPr lang="en-US" sz="1200" dirty="0"/>
              <a:t>                                                          E. </a:t>
            </a:r>
            <a:r>
              <a:rPr lang="en-US" sz="1200" dirty="0" err="1"/>
              <a:t>Gomringer</a:t>
            </a:r>
            <a:endParaRPr lang="en-US" sz="1200" dirty="0"/>
          </a:p>
          <a:p>
            <a:r>
              <a:rPr lang="en-US" sz="1200" dirty="0"/>
              <a:t>O </a:t>
            </a:r>
            <a:r>
              <a:rPr lang="en-US" sz="1200" dirty="0" err="1"/>
              <a:t>unberachenbere</a:t>
            </a:r>
            <a:r>
              <a:rPr lang="en-US" sz="1200" dirty="0"/>
              <a:t> </a:t>
            </a:r>
            <a:r>
              <a:rPr lang="en-US" sz="1200" dirty="0" err="1"/>
              <a:t>Schreibmischane</a:t>
            </a:r>
            <a:endParaRPr lang="en-US" sz="1200" dirty="0"/>
          </a:p>
          <a:p>
            <a:r>
              <a:rPr lang="en-US" sz="1200" dirty="0"/>
              <a:t>O </a:t>
            </a:r>
            <a:r>
              <a:rPr lang="en-US" sz="1200" dirty="0" err="1"/>
              <a:t>unberachenbere</a:t>
            </a:r>
            <a:r>
              <a:rPr lang="en-US" sz="1200" dirty="0"/>
              <a:t> </a:t>
            </a:r>
            <a:r>
              <a:rPr lang="en-US" sz="1200" dirty="0" err="1"/>
              <a:t>Schreibmischane</a:t>
            </a:r>
            <a:r>
              <a:rPr lang="en-US" sz="1200" dirty="0"/>
              <a:t>,</a:t>
            </a:r>
          </a:p>
          <a:p>
            <a:r>
              <a:rPr lang="en-US" sz="1200" dirty="0"/>
              <a:t>was </a:t>
            </a:r>
            <a:r>
              <a:rPr lang="en-US" sz="1200" dirty="0" err="1"/>
              <a:t>bist</a:t>
            </a:r>
            <a:r>
              <a:rPr lang="en-US" sz="1200" dirty="0"/>
              <a:t> du </a:t>
            </a:r>
            <a:r>
              <a:rPr lang="en-US" sz="1200" dirty="0" err="1"/>
              <a:t>für</a:t>
            </a:r>
            <a:r>
              <a:rPr lang="en-US" sz="1200" dirty="0"/>
              <a:t> </a:t>
            </a:r>
            <a:r>
              <a:rPr lang="en-US" sz="1200" dirty="0" err="1"/>
              <a:t>ein</a:t>
            </a:r>
            <a:r>
              <a:rPr lang="en-US" sz="1200" dirty="0"/>
              <a:t> </a:t>
            </a:r>
            <a:r>
              <a:rPr lang="en-US" sz="1200" dirty="0" err="1"/>
              <a:t>winderluches</a:t>
            </a:r>
            <a:r>
              <a:rPr lang="en-US" sz="1200" dirty="0"/>
              <a:t> Tier?</a:t>
            </a:r>
          </a:p>
          <a:p>
            <a:r>
              <a:rPr lang="en-US" sz="1200" dirty="0"/>
              <a:t>Du </a:t>
            </a:r>
            <a:r>
              <a:rPr lang="en-US" sz="1200" dirty="0" err="1"/>
              <a:t>tauschst</a:t>
            </a:r>
            <a:r>
              <a:rPr lang="en-US" sz="1200" dirty="0"/>
              <a:t> die </a:t>
            </a:r>
            <a:r>
              <a:rPr lang="en-US" sz="1200" dirty="0" err="1"/>
              <a:t>Bachstuben</a:t>
            </a:r>
            <a:r>
              <a:rPr lang="en-US" sz="1200" dirty="0"/>
              <a:t> </a:t>
            </a:r>
            <a:r>
              <a:rPr lang="en-US" sz="1200" dirty="0" err="1"/>
              <a:t>günz</a:t>
            </a:r>
            <a:r>
              <a:rPr lang="en-US" sz="1200" dirty="0"/>
              <a:t> </a:t>
            </a:r>
            <a:r>
              <a:rPr lang="en-US" sz="1200" dirty="0" err="1"/>
              <a:t>nach</a:t>
            </a:r>
            <a:r>
              <a:rPr lang="en-US" sz="1200" dirty="0"/>
              <a:t> </a:t>
            </a:r>
            <a:r>
              <a:rPr lang="en-US" sz="1200" dirty="0" err="1"/>
              <a:t>Vergnagen</a:t>
            </a:r>
            <a:endParaRPr lang="en-US" sz="1200" dirty="0"/>
          </a:p>
          <a:p>
            <a:r>
              <a:rPr lang="en-US" sz="1200" dirty="0"/>
              <a:t>Und </a:t>
            </a:r>
            <a:r>
              <a:rPr lang="en-US" sz="1200" dirty="0" err="1"/>
              <a:t>schröbst</a:t>
            </a:r>
            <a:r>
              <a:rPr lang="en-US" sz="1200" dirty="0"/>
              <a:t> so </a:t>
            </a:r>
            <a:r>
              <a:rPr lang="en-US" sz="1200" dirty="0" err="1"/>
              <a:t>scheinen</a:t>
            </a:r>
            <a:r>
              <a:rPr lang="en-US" sz="1200" dirty="0"/>
              <a:t> </a:t>
            </a:r>
            <a:r>
              <a:rPr lang="en-US" sz="1200" dirty="0" err="1"/>
              <a:t>Unsinn</a:t>
            </a:r>
            <a:r>
              <a:rPr lang="en-US" sz="1200" dirty="0"/>
              <a:t> </a:t>
            </a:r>
            <a:r>
              <a:rPr lang="en-US" sz="1200" dirty="0" err="1"/>
              <a:t>aufs</a:t>
            </a:r>
            <a:r>
              <a:rPr lang="en-US" sz="1200" dirty="0"/>
              <a:t> </a:t>
            </a:r>
            <a:r>
              <a:rPr lang="en-US" sz="1200" dirty="0" err="1"/>
              <a:t>Papier</a:t>
            </a:r>
            <a:r>
              <a:rPr lang="en-US" sz="1200" dirty="0"/>
              <a:t>!</a:t>
            </a:r>
          </a:p>
          <a:p>
            <a:r>
              <a:rPr lang="en-US" sz="1200" dirty="0"/>
              <a:t>Du </a:t>
            </a:r>
            <a:r>
              <a:rPr lang="en-US" sz="1200" dirty="0" err="1"/>
              <a:t>tappst</a:t>
            </a:r>
            <a:r>
              <a:rPr lang="en-US" sz="1200" dirty="0"/>
              <a:t> die </a:t>
            </a:r>
            <a:r>
              <a:rPr lang="en-US" sz="1200" dirty="0" err="1"/>
              <a:t>falschen</a:t>
            </a:r>
            <a:r>
              <a:rPr lang="en-US" sz="1200" dirty="0"/>
              <a:t> </a:t>
            </a:r>
            <a:r>
              <a:rPr lang="en-US" sz="1200" dirty="0" err="1"/>
              <a:t>Tisten</a:t>
            </a:r>
            <a:r>
              <a:rPr lang="en-US" sz="1200" dirty="0"/>
              <a:t>, </a:t>
            </a:r>
            <a:r>
              <a:rPr lang="en-US" sz="1200" dirty="0" err="1"/>
              <a:t>luber</a:t>
            </a:r>
            <a:r>
              <a:rPr lang="en-US" sz="1200" dirty="0"/>
              <a:t> </a:t>
            </a:r>
            <a:r>
              <a:rPr lang="en-US" sz="1200" dirty="0" err="1"/>
              <a:t>Bieb</a:t>
            </a:r>
            <a:r>
              <a:rPr lang="en-US" sz="1200" dirty="0"/>
              <a:t>!</a:t>
            </a:r>
          </a:p>
          <a:p>
            <a:r>
              <a:rPr lang="en-US" sz="1200" dirty="0"/>
              <a:t>O </a:t>
            </a:r>
            <a:r>
              <a:rPr lang="en-US" sz="1200" dirty="0" err="1"/>
              <a:t>sige</a:t>
            </a:r>
            <a:r>
              <a:rPr lang="en-US" sz="1200" dirty="0"/>
              <a:t> mar, was </a:t>
            </a:r>
            <a:r>
              <a:rPr lang="en-US" sz="1200" dirty="0" err="1"/>
              <a:t>kann</a:t>
            </a:r>
            <a:r>
              <a:rPr lang="en-US" sz="1200" dirty="0"/>
              <a:t> </a:t>
            </a:r>
            <a:r>
              <a:rPr lang="en-US" sz="1200" dirty="0" err="1"/>
              <a:t>da</a:t>
            </a:r>
            <a:r>
              <a:rPr lang="en-US" sz="1200" dirty="0"/>
              <a:t> </a:t>
            </a:r>
            <a:r>
              <a:rPr lang="en-US" sz="1200" dirty="0" err="1"/>
              <a:t>ich</a:t>
            </a:r>
            <a:r>
              <a:rPr lang="en-US" sz="1200" dirty="0"/>
              <a:t> </a:t>
            </a:r>
            <a:r>
              <a:rPr lang="en-US" sz="1200" dirty="0" err="1"/>
              <a:t>dafür</a:t>
            </a:r>
            <a:r>
              <a:rPr lang="en-US" sz="1200" dirty="0"/>
              <a:t>?</a:t>
            </a:r>
          </a:p>
          <a:p>
            <a:r>
              <a:rPr lang="en-US" sz="1200" dirty="0"/>
              <a:t>                                                          </a:t>
            </a:r>
            <a:r>
              <a:rPr lang="en-US" sz="1200" dirty="0" err="1"/>
              <a:t>Guggenmoos</a:t>
            </a:r>
            <a:endParaRPr lang="en-US" sz="1200" dirty="0"/>
          </a:p>
          <a:p>
            <a:r>
              <a:rPr lang="en-US" sz="1200" dirty="0"/>
              <a:t>REDNANIEHCRUD</a:t>
            </a:r>
          </a:p>
          <a:p>
            <a:r>
              <a:rPr lang="en-US" sz="1200" dirty="0" err="1"/>
              <a:t>Alles</a:t>
            </a:r>
            <a:r>
              <a:rPr lang="en-US" sz="1200" dirty="0"/>
              <a:t> </a:t>
            </a:r>
            <a:r>
              <a:rPr lang="en-US" sz="1200" dirty="0" err="1"/>
              <a:t>durcheinander</a:t>
            </a:r>
            <a:r>
              <a:rPr lang="en-US" sz="1200" dirty="0"/>
              <a:t> </a:t>
            </a:r>
            <a:r>
              <a:rPr lang="en-US" sz="1200" dirty="0" err="1"/>
              <a:t>bringen</a:t>
            </a:r>
            <a:endParaRPr lang="en-US" sz="1200" dirty="0"/>
          </a:p>
          <a:p>
            <a:r>
              <a:rPr lang="en-US" sz="1200" dirty="0" err="1"/>
              <a:t>Verstellen</a:t>
            </a:r>
            <a:r>
              <a:rPr lang="en-US" sz="1200" dirty="0"/>
              <a:t> </a:t>
            </a:r>
            <a:r>
              <a:rPr lang="en-US" sz="1200" dirty="0" err="1"/>
              <a:t>Buchstaben</a:t>
            </a:r>
            <a:r>
              <a:rPr lang="en-US" sz="1200" dirty="0"/>
              <a:t> die</a:t>
            </a:r>
          </a:p>
          <a:p>
            <a:r>
              <a:rPr lang="en-US" sz="1200" dirty="0" err="1"/>
              <a:t>edi</a:t>
            </a:r>
            <a:r>
              <a:rPr lang="en-US" sz="1200" dirty="0"/>
              <a:t> Torte </a:t>
            </a:r>
            <a:r>
              <a:rPr lang="en-US" sz="1200" dirty="0" err="1"/>
              <a:t>verwauschen</a:t>
            </a:r>
            <a:endParaRPr lang="en-US" sz="1200" dirty="0"/>
          </a:p>
          <a:p>
            <a:r>
              <a:rPr lang="en-US" sz="1200" dirty="0" err="1"/>
              <a:t>zeSät</a:t>
            </a:r>
            <a:r>
              <a:rPr lang="en-US" sz="1200" dirty="0"/>
              <a:t> </a:t>
            </a:r>
            <a:r>
              <a:rPr lang="en-US" sz="1200" dirty="0" err="1"/>
              <a:t>wärtsrück</a:t>
            </a:r>
            <a:r>
              <a:rPr lang="en-US" sz="1200" dirty="0"/>
              <a:t> </a:t>
            </a:r>
            <a:r>
              <a:rPr lang="en-US" sz="1200" dirty="0" err="1"/>
              <a:t>benschreiauf</a:t>
            </a:r>
            <a:endParaRPr lang="en-US" sz="1200" dirty="0"/>
          </a:p>
          <a:p>
            <a:r>
              <a:rPr lang="en-US" sz="1200" dirty="0" err="1"/>
              <a:t>neztesmu</a:t>
            </a:r>
            <a:r>
              <a:rPr lang="en-US" sz="1200" dirty="0"/>
              <a:t> </a:t>
            </a:r>
            <a:r>
              <a:rPr lang="en-US" sz="1200" dirty="0" err="1"/>
              <a:t>nebliS</a:t>
            </a:r>
            <a:r>
              <a:rPr lang="en-US" sz="1200" dirty="0"/>
              <a:t> </a:t>
            </a:r>
            <a:r>
              <a:rPr lang="en-US" sz="1200" dirty="0" err="1"/>
              <a:t>eiD</a:t>
            </a:r>
            <a:endParaRPr lang="en-US" sz="1200" dirty="0"/>
          </a:p>
          <a:p>
            <a:r>
              <a:rPr lang="en-US" sz="1200" dirty="0"/>
              <a:t>                                               Hans-</a:t>
            </a:r>
            <a:r>
              <a:rPr lang="en-US" sz="1200" dirty="0" err="1"/>
              <a:t>Jürgen</a:t>
            </a:r>
            <a:r>
              <a:rPr lang="en-US" sz="1200" dirty="0"/>
              <a:t> </a:t>
            </a:r>
            <a:r>
              <a:rPr lang="en-US" sz="1200" dirty="0" err="1"/>
              <a:t>Lenhart</a:t>
            </a:r>
            <a:endParaRPr lang="en-US" sz="1200" dirty="0"/>
          </a:p>
          <a:p>
            <a:r>
              <a:rPr lang="en-US" dirty="0"/>
              <a:t> </a:t>
            </a:r>
            <a:r>
              <a:rPr lang="en-US" sz="1200" dirty="0"/>
              <a:t>Den </a:t>
            </a:r>
            <a:r>
              <a:rPr lang="en-US" sz="1200" dirty="0" err="1"/>
              <a:t>Fischen</a:t>
            </a:r>
            <a:r>
              <a:rPr lang="en-US" sz="1200" dirty="0"/>
              <a:t> das </a:t>
            </a:r>
            <a:r>
              <a:rPr lang="en-US" sz="1200" dirty="0" err="1"/>
              <a:t>Fliegen</a:t>
            </a:r>
            <a:endParaRPr lang="en-US" sz="1200" dirty="0"/>
          </a:p>
          <a:p>
            <a:r>
              <a:rPr lang="en-US" sz="1200" dirty="0"/>
              <a:t>  </a:t>
            </a:r>
            <a:r>
              <a:rPr lang="en-US" sz="1200" dirty="0" err="1"/>
              <a:t>Beigebracht</a:t>
            </a:r>
            <a:r>
              <a:rPr lang="en-US" sz="1200" dirty="0"/>
              <a:t>. </a:t>
            </a:r>
            <a:r>
              <a:rPr lang="en-US" sz="1200" dirty="0" err="1"/>
              <a:t>Unzufrieden</a:t>
            </a:r>
            <a:r>
              <a:rPr lang="en-US" sz="1200" dirty="0"/>
              <a:t> </a:t>
            </a:r>
            <a:r>
              <a:rPr lang="en-US" sz="1200" dirty="0" err="1"/>
              <a:t>dann</a:t>
            </a:r>
            <a:endParaRPr lang="en-US" sz="1200" dirty="0"/>
          </a:p>
          <a:p>
            <a:r>
              <a:rPr lang="en-US" sz="1200" dirty="0"/>
              <a:t>  </a:t>
            </a:r>
            <a:r>
              <a:rPr lang="en-US" sz="1200" dirty="0" err="1"/>
              <a:t>Sie</a:t>
            </a:r>
            <a:r>
              <a:rPr lang="en-US" sz="1200" dirty="0"/>
              <a:t> </a:t>
            </a:r>
            <a:r>
              <a:rPr lang="en-US" sz="1200" dirty="0" err="1"/>
              <a:t>getreten</a:t>
            </a:r>
            <a:r>
              <a:rPr lang="en-US" sz="1200" dirty="0"/>
              <a:t> </a:t>
            </a:r>
            <a:r>
              <a:rPr lang="en-US" sz="1200" dirty="0" err="1"/>
              <a:t>wegen</a:t>
            </a:r>
            <a:endParaRPr lang="en-US" sz="1200" dirty="0"/>
          </a:p>
          <a:p>
            <a:r>
              <a:rPr lang="en-US" sz="1200" dirty="0"/>
              <a:t>  des </a:t>
            </a:r>
            <a:r>
              <a:rPr lang="en-US" sz="1200" dirty="0" err="1"/>
              <a:t>fehlenden</a:t>
            </a:r>
            <a:r>
              <a:rPr lang="en-US" sz="1200" dirty="0"/>
              <a:t> </a:t>
            </a:r>
            <a:r>
              <a:rPr lang="en-US" sz="1200" dirty="0" err="1"/>
              <a:t>Gesangs</a:t>
            </a:r>
            <a:r>
              <a:rPr lang="en-US" sz="1200" dirty="0"/>
              <a:t>.</a:t>
            </a:r>
          </a:p>
          <a:p>
            <a:r>
              <a:rPr lang="en-US" sz="1200" dirty="0"/>
              <a:t>                                                                                   G. </a:t>
            </a:r>
            <a:r>
              <a:rPr lang="en-US" sz="1200" dirty="0" err="1"/>
              <a:t>Kunert</a:t>
            </a:r>
            <a:endParaRPr lang="en-US" sz="1200" dirty="0"/>
          </a:p>
          <a:p>
            <a:r>
              <a:rPr lang="en-GB" sz="1200" dirty="0"/>
              <a:t>On Tomato Ketchup</a:t>
            </a:r>
          </a:p>
          <a:p>
            <a:r>
              <a:rPr lang="en-GB" sz="1200" dirty="0"/>
              <a:t>If you do not shake the bottle,</a:t>
            </a:r>
          </a:p>
          <a:p>
            <a:r>
              <a:rPr lang="en-GB" sz="1200" dirty="0" err="1"/>
              <a:t>None’ll</a:t>
            </a:r>
            <a:r>
              <a:rPr lang="en-GB" sz="1200" dirty="0"/>
              <a:t> come, and then a </a:t>
            </a:r>
            <a:r>
              <a:rPr lang="en-GB" sz="1200" dirty="0" err="1"/>
              <a:t>lot’ll</a:t>
            </a:r>
            <a:r>
              <a:rPr lang="en-GB" sz="1200" dirty="0"/>
              <a:t>.</a:t>
            </a:r>
          </a:p>
          <a:p>
            <a:r>
              <a:rPr lang="en-GB" sz="1200" dirty="0"/>
              <a:t>                                        Anonymous</a:t>
            </a:r>
            <a:endParaRPr lang="en-US" sz="1200" dirty="0"/>
          </a:p>
        </p:txBody>
      </p:sp>
      <p:sp>
        <p:nvSpPr>
          <p:cNvPr id="76803" name="Text Box 5"/>
          <p:cNvSpPr txBox="1">
            <a:spLocks noChangeArrowheads="1"/>
          </p:cNvSpPr>
          <p:nvPr/>
        </p:nvSpPr>
        <p:spPr bwMode="auto">
          <a:xfrm>
            <a:off x="5076825" y="260350"/>
            <a:ext cx="3879139" cy="3785652"/>
          </a:xfrm>
          <a:prstGeom prst="rect">
            <a:avLst/>
          </a:prstGeom>
          <a:noFill/>
          <a:ln w="9525">
            <a:noFill/>
            <a:miter lim="800000"/>
            <a:headEnd/>
            <a:tailEnd/>
          </a:ln>
        </p:spPr>
        <p:txBody>
          <a:bodyPr wrap="none">
            <a:spAutoFit/>
          </a:bodyPr>
          <a:lstStyle/>
          <a:p>
            <a:r>
              <a:rPr lang="en-US" sz="1200" dirty="0" err="1"/>
              <a:t>Ich</a:t>
            </a:r>
            <a:r>
              <a:rPr lang="en-US" sz="1200" dirty="0"/>
              <a:t> </a:t>
            </a:r>
            <a:r>
              <a:rPr lang="en-US" sz="1200" dirty="0" err="1"/>
              <a:t>weiß</a:t>
            </a:r>
            <a:r>
              <a:rPr lang="en-US" sz="1200" dirty="0"/>
              <a:t> </a:t>
            </a:r>
            <a:r>
              <a:rPr lang="en-US" sz="1200" dirty="0" err="1"/>
              <a:t>nicht</a:t>
            </a:r>
            <a:r>
              <a:rPr lang="en-US" sz="1200" dirty="0"/>
              <a:t>, </a:t>
            </a:r>
            <a:r>
              <a:rPr lang="en-US" sz="1200" dirty="0" err="1"/>
              <a:t>wohin</a:t>
            </a:r>
            <a:r>
              <a:rPr lang="en-US" sz="1200" dirty="0"/>
              <a:t> </a:t>
            </a:r>
            <a:r>
              <a:rPr lang="en-US" sz="1200" dirty="0" err="1"/>
              <a:t>Gott</a:t>
            </a:r>
            <a:r>
              <a:rPr lang="en-US" sz="1200" dirty="0"/>
              <a:t> </a:t>
            </a:r>
            <a:r>
              <a:rPr lang="en-US" sz="1200" dirty="0" err="1"/>
              <a:t>mich</a:t>
            </a:r>
            <a:r>
              <a:rPr lang="en-US" sz="1200" dirty="0"/>
              <a:t> </a:t>
            </a:r>
            <a:r>
              <a:rPr lang="en-US" sz="1200" dirty="0" err="1"/>
              <a:t>führt</a:t>
            </a:r>
            <a:r>
              <a:rPr lang="en-US" sz="1200" dirty="0"/>
              <a:t>;</a:t>
            </a:r>
          </a:p>
          <a:p>
            <a:r>
              <a:rPr lang="en-US" sz="1200" dirty="0" err="1"/>
              <a:t>Aber</a:t>
            </a:r>
            <a:r>
              <a:rPr lang="en-US" sz="1200" dirty="0"/>
              <a:t> </a:t>
            </a:r>
            <a:r>
              <a:rPr lang="en-US" sz="1200" dirty="0" err="1"/>
              <a:t>wenn</a:t>
            </a:r>
            <a:r>
              <a:rPr lang="en-US" sz="1200" dirty="0"/>
              <a:t> </a:t>
            </a:r>
            <a:r>
              <a:rPr lang="en-US" sz="1200" dirty="0" err="1"/>
              <a:t>er</a:t>
            </a:r>
            <a:r>
              <a:rPr lang="en-US" sz="1200" dirty="0"/>
              <a:t> </a:t>
            </a:r>
            <a:r>
              <a:rPr lang="en-US" sz="1200" dirty="0" err="1"/>
              <a:t>diese</a:t>
            </a:r>
            <a:r>
              <a:rPr lang="en-US" sz="1200" dirty="0"/>
              <a:t> </a:t>
            </a:r>
            <a:r>
              <a:rPr lang="en-US" sz="1200" dirty="0" err="1"/>
              <a:t>Richtung</a:t>
            </a:r>
            <a:r>
              <a:rPr lang="en-US" sz="1200" dirty="0"/>
              <a:t> </a:t>
            </a:r>
            <a:r>
              <a:rPr lang="en-US" sz="1200" dirty="0" err="1"/>
              <a:t>beibehält</a:t>
            </a:r>
            <a:r>
              <a:rPr lang="en-US" sz="1200" dirty="0"/>
              <a:t>,</a:t>
            </a:r>
          </a:p>
          <a:p>
            <a:r>
              <a:rPr lang="en-US" sz="1200" dirty="0" err="1"/>
              <a:t>schlage</a:t>
            </a:r>
            <a:r>
              <a:rPr lang="en-US" sz="1200" dirty="0"/>
              <a:t> </a:t>
            </a:r>
            <a:r>
              <a:rPr lang="en-US" sz="1200" dirty="0" err="1"/>
              <a:t>ich</a:t>
            </a:r>
            <a:r>
              <a:rPr lang="en-US" sz="1200" dirty="0"/>
              <a:t> </a:t>
            </a:r>
            <a:r>
              <a:rPr lang="en-US" sz="1200" dirty="0" err="1"/>
              <a:t>vor</a:t>
            </a:r>
            <a:r>
              <a:rPr lang="en-US" sz="1200" dirty="0"/>
              <a:t>, </a:t>
            </a:r>
            <a:r>
              <a:rPr lang="en-US" sz="1200" dirty="0" err="1"/>
              <a:t>dass</a:t>
            </a:r>
            <a:r>
              <a:rPr lang="en-US" sz="1200" dirty="0"/>
              <a:t> </a:t>
            </a:r>
            <a:r>
              <a:rPr lang="en-US" sz="1200" dirty="0" err="1"/>
              <a:t>er</a:t>
            </a:r>
            <a:r>
              <a:rPr lang="en-US" sz="1200" dirty="0"/>
              <a:t> </a:t>
            </a:r>
            <a:r>
              <a:rPr lang="en-US" sz="1200" dirty="0" err="1"/>
              <a:t>allein</a:t>
            </a:r>
            <a:r>
              <a:rPr lang="en-US" sz="1200" dirty="0"/>
              <a:t> </a:t>
            </a:r>
            <a:r>
              <a:rPr lang="en-US" sz="1200" dirty="0" err="1"/>
              <a:t>weitergeht</a:t>
            </a:r>
            <a:r>
              <a:rPr lang="en-US" sz="1200" dirty="0"/>
              <a:t>.</a:t>
            </a:r>
          </a:p>
          <a:p>
            <a:r>
              <a:rPr lang="en-US" sz="1200" dirty="0"/>
              <a:t>                                                         Bruno Bettelheim</a:t>
            </a:r>
          </a:p>
          <a:p>
            <a:endParaRPr lang="en-US" sz="1200" dirty="0"/>
          </a:p>
          <a:p>
            <a:r>
              <a:rPr lang="en-US" sz="1200" dirty="0" err="1"/>
              <a:t>Alles</a:t>
            </a:r>
            <a:r>
              <a:rPr lang="en-US" sz="1200" dirty="0"/>
              <a:t> </a:t>
            </a:r>
            <a:r>
              <a:rPr lang="en-US" sz="1200" dirty="0" err="1"/>
              <a:t>Unheil</a:t>
            </a:r>
            <a:r>
              <a:rPr lang="en-US" sz="1200" dirty="0"/>
              <a:t> auf </a:t>
            </a:r>
            <a:r>
              <a:rPr lang="en-US" sz="1200" dirty="0" err="1"/>
              <a:t>der</a:t>
            </a:r>
            <a:r>
              <a:rPr lang="en-US" sz="1200" dirty="0"/>
              <a:t> Welt </a:t>
            </a:r>
            <a:r>
              <a:rPr lang="en-US" sz="1200" dirty="0" err="1"/>
              <a:t>stammt</a:t>
            </a:r>
            <a:r>
              <a:rPr lang="en-US" sz="1200" dirty="0"/>
              <a:t> von </a:t>
            </a:r>
            <a:r>
              <a:rPr lang="en-US" sz="1200" dirty="0" err="1"/>
              <a:t>Menschen</a:t>
            </a:r>
            <a:r>
              <a:rPr lang="en-US" sz="1200" dirty="0"/>
              <a:t>,</a:t>
            </a:r>
          </a:p>
          <a:p>
            <a:r>
              <a:rPr lang="en-US" sz="1200" dirty="0"/>
              <a:t>die </a:t>
            </a:r>
            <a:r>
              <a:rPr lang="en-US" sz="1200" dirty="0" err="1"/>
              <a:t>glauben</a:t>
            </a:r>
            <a:r>
              <a:rPr lang="en-US" sz="1200" dirty="0"/>
              <a:t>, </a:t>
            </a:r>
            <a:r>
              <a:rPr lang="en-US" sz="1200" dirty="0" err="1"/>
              <a:t>sie</a:t>
            </a:r>
            <a:r>
              <a:rPr lang="en-US" sz="1200" dirty="0"/>
              <a:t> </a:t>
            </a:r>
            <a:r>
              <a:rPr lang="en-US" sz="1200" dirty="0" err="1"/>
              <a:t>müssten</a:t>
            </a:r>
            <a:r>
              <a:rPr lang="en-US" sz="1200" dirty="0"/>
              <a:t> </a:t>
            </a:r>
            <a:r>
              <a:rPr lang="en-US" sz="1200" dirty="0" err="1"/>
              <a:t>etwas</a:t>
            </a:r>
            <a:r>
              <a:rPr lang="en-US" sz="1200" dirty="0"/>
              <a:t> </a:t>
            </a:r>
            <a:r>
              <a:rPr lang="en-US" sz="1200" dirty="0" err="1"/>
              <a:t>Gutes</a:t>
            </a:r>
            <a:r>
              <a:rPr lang="en-US" sz="1200" dirty="0"/>
              <a:t> </a:t>
            </a:r>
            <a:r>
              <a:rPr lang="en-US" sz="1200" dirty="0" err="1"/>
              <a:t>tun</a:t>
            </a:r>
            <a:r>
              <a:rPr lang="en-US" sz="1200" dirty="0"/>
              <a:t>.</a:t>
            </a:r>
          </a:p>
          <a:p>
            <a:r>
              <a:rPr lang="en-US" sz="1200" dirty="0"/>
              <a:t>                                                                       Arthur Koestler</a:t>
            </a:r>
          </a:p>
          <a:p>
            <a:endParaRPr lang="en-US" sz="1200" dirty="0"/>
          </a:p>
          <a:p>
            <a:r>
              <a:rPr lang="en-US" sz="1200" dirty="0"/>
              <a:t>Von </a:t>
            </a:r>
            <a:r>
              <a:rPr lang="en-US" sz="1200" dirty="0" err="1"/>
              <a:t>jedem</a:t>
            </a:r>
            <a:r>
              <a:rPr lang="en-US" sz="1200" dirty="0"/>
              <a:t> </a:t>
            </a:r>
            <a:r>
              <a:rPr lang="en-US" sz="1200" dirty="0" err="1"/>
              <a:t>Gedanken</a:t>
            </a:r>
            <a:r>
              <a:rPr lang="en-US" sz="1200" dirty="0"/>
              <a:t>,</a:t>
            </a:r>
          </a:p>
          <a:p>
            <a:r>
              <a:rPr lang="en-US" sz="1200" dirty="0" err="1"/>
              <a:t>der</a:t>
            </a:r>
            <a:r>
              <a:rPr lang="en-US" sz="1200" dirty="0"/>
              <a:t> </a:t>
            </a:r>
            <a:r>
              <a:rPr lang="en-US" sz="1200" dirty="0" err="1"/>
              <a:t>gedacht</a:t>
            </a:r>
            <a:r>
              <a:rPr lang="en-US" sz="1200" dirty="0"/>
              <a:t> </a:t>
            </a:r>
            <a:r>
              <a:rPr lang="en-US" sz="1200" dirty="0" err="1"/>
              <a:t>werden</a:t>
            </a:r>
            <a:r>
              <a:rPr lang="en-US" sz="1200" dirty="0"/>
              <a:t> </a:t>
            </a:r>
            <a:r>
              <a:rPr lang="en-US" sz="1200" dirty="0" err="1"/>
              <a:t>kann</a:t>
            </a:r>
            <a:r>
              <a:rPr lang="en-US" sz="1200" dirty="0"/>
              <a:t>,</a:t>
            </a:r>
          </a:p>
          <a:p>
            <a:r>
              <a:rPr lang="en-US" sz="1200" dirty="0" err="1"/>
              <a:t>ist</a:t>
            </a:r>
            <a:r>
              <a:rPr lang="en-US" sz="1200" dirty="0"/>
              <a:t> </a:t>
            </a:r>
            <a:r>
              <a:rPr lang="en-US" sz="1200" dirty="0" err="1"/>
              <a:t>auch</a:t>
            </a:r>
            <a:r>
              <a:rPr lang="en-US" sz="1200" dirty="0"/>
              <a:t> das </a:t>
            </a:r>
            <a:r>
              <a:rPr lang="en-US" sz="1200" dirty="0" err="1"/>
              <a:t>Gegenteil</a:t>
            </a:r>
            <a:r>
              <a:rPr lang="en-US" sz="1200" dirty="0"/>
              <a:t> </a:t>
            </a:r>
            <a:r>
              <a:rPr lang="en-US" sz="1200" dirty="0" err="1"/>
              <a:t>wahr</a:t>
            </a:r>
            <a:r>
              <a:rPr lang="en-US" sz="1200" dirty="0"/>
              <a:t>.</a:t>
            </a:r>
          </a:p>
          <a:p>
            <a:r>
              <a:rPr lang="en-US" sz="1200" dirty="0"/>
              <a:t>                                                         Hildegard von </a:t>
            </a:r>
            <a:r>
              <a:rPr lang="en-US" sz="1200" dirty="0" err="1"/>
              <a:t>Bingen</a:t>
            </a:r>
            <a:endParaRPr lang="en-US" sz="1200" dirty="0"/>
          </a:p>
          <a:p>
            <a:r>
              <a:rPr lang="en-US" sz="1200" dirty="0"/>
              <a:t>Was </a:t>
            </a:r>
            <a:r>
              <a:rPr lang="en-US" sz="1200" dirty="0" err="1"/>
              <a:t>immer</a:t>
            </a:r>
            <a:r>
              <a:rPr lang="en-US" sz="1200" dirty="0"/>
              <a:t> du </a:t>
            </a:r>
            <a:r>
              <a:rPr lang="en-US" sz="1200" dirty="0" err="1"/>
              <a:t>tust</a:t>
            </a:r>
            <a:r>
              <a:rPr lang="en-US" sz="1200" dirty="0"/>
              <a:t>,</a:t>
            </a:r>
          </a:p>
          <a:p>
            <a:r>
              <a:rPr lang="en-US" sz="1200" dirty="0" err="1"/>
              <a:t>irgendwann</a:t>
            </a:r>
            <a:r>
              <a:rPr lang="en-US" sz="1200" dirty="0"/>
              <a:t> </a:t>
            </a:r>
            <a:r>
              <a:rPr lang="en-US" sz="1200" dirty="0" err="1"/>
              <a:t>wirst</a:t>
            </a:r>
            <a:r>
              <a:rPr lang="en-US" sz="1200" dirty="0"/>
              <a:t> du </a:t>
            </a:r>
            <a:r>
              <a:rPr lang="en-US" sz="1200" dirty="0" err="1"/>
              <a:t>es</a:t>
            </a:r>
            <a:r>
              <a:rPr lang="en-US" sz="1200" dirty="0"/>
              <a:t> </a:t>
            </a:r>
            <a:r>
              <a:rPr lang="en-US" sz="1200" dirty="0" err="1"/>
              <a:t>bereuen</a:t>
            </a:r>
            <a:r>
              <a:rPr lang="en-US" sz="1200" dirty="0"/>
              <a:t>.</a:t>
            </a:r>
          </a:p>
          <a:p>
            <a:r>
              <a:rPr lang="en-US" sz="1200" dirty="0"/>
              <a:t>                                                         Thomas von </a:t>
            </a:r>
            <a:r>
              <a:rPr lang="en-US" sz="1200" dirty="0" err="1" smtClean="0"/>
              <a:t>Aquin</a:t>
            </a:r>
            <a:endParaRPr lang="en-US" sz="1200" dirty="0" smtClean="0"/>
          </a:p>
          <a:p>
            <a:endParaRPr lang="en-US" sz="1200" dirty="0" smtClean="0"/>
          </a:p>
          <a:p>
            <a:r>
              <a:rPr lang="en-US" sz="1200" dirty="0" smtClean="0"/>
              <a:t>If you look at a big enough population long enough, then </a:t>
            </a:r>
          </a:p>
          <a:p>
            <a:r>
              <a:rPr lang="en-US" sz="1200" dirty="0" smtClean="0"/>
              <a:t>almost any damn thing will happen </a:t>
            </a:r>
          </a:p>
          <a:p>
            <a:r>
              <a:rPr lang="en-US" sz="1200" dirty="0" smtClean="0"/>
              <a:t>                                                         </a:t>
            </a:r>
            <a:r>
              <a:rPr lang="en-US" sz="1200" dirty="0" err="1" smtClean="0"/>
              <a:t>Persi</a:t>
            </a:r>
            <a:r>
              <a:rPr lang="en-US" sz="1200" dirty="0" smtClean="0"/>
              <a:t> </a:t>
            </a:r>
            <a:r>
              <a:rPr lang="en-US" sz="1200" dirty="0" err="1" smtClean="0"/>
              <a:t>Diaconis</a:t>
            </a:r>
            <a:r>
              <a:rPr lang="en-US" sz="1200" dirty="0" smtClean="0"/>
              <a:t> </a:t>
            </a:r>
            <a:endParaRPr lang="en-US" sz="12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16632"/>
            <a:ext cx="7772400" cy="1143000"/>
          </a:xfrm>
        </p:spPr>
        <p:txBody>
          <a:bodyPr/>
          <a:lstStyle/>
          <a:p>
            <a:r>
              <a:rPr lang="en-US" dirty="0" smtClean="0"/>
              <a:t>Flash Crash, </a:t>
            </a:r>
            <a:r>
              <a:rPr lang="en-US" dirty="0" err="1" smtClean="0"/>
              <a:t>Oktober</a:t>
            </a:r>
            <a:r>
              <a:rPr lang="en-US" dirty="0" smtClean="0"/>
              <a:t> 2013</a:t>
            </a:r>
            <a:endParaRPr lang="en-US" dirty="0"/>
          </a:p>
        </p:txBody>
      </p:sp>
      <p:pic>
        <p:nvPicPr>
          <p:cNvPr id="3" name="Grafik 2" descr="frankfurter-boerse-dax-aktien.jpg"/>
          <p:cNvPicPr>
            <a:picLocks noChangeAspect="1"/>
          </p:cNvPicPr>
          <p:nvPr/>
        </p:nvPicPr>
        <p:blipFill>
          <a:blip r:embed="rId2" cstate="print"/>
          <a:stretch>
            <a:fillRect/>
          </a:stretch>
        </p:blipFill>
        <p:spPr>
          <a:xfrm>
            <a:off x="1524000" y="1196752"/>
            <a:ext cx="6096000" cy="3429000"/>
          </a:xfrm>
          <a:prstGeom prst="rect">
            <a:avLst/>
          </a:prstGeom>
        </p:spPr>
      </p:pic>
      <p:sp>
        <p:nvSpPr>
          <p:cNvPr id="4" name="Textfeld 3"/>
          <p:cNvSpPr txBox="1"/>
          <p:nvPr/>
        </p:nvSpPr>
        <p:spPr>
          <a:xfrm>
            <a:off x="539552" y="4725144"/>
            <a:ext cx="8398902" cy="1938992"/>
          </a:xfrm>
          <a:prstGeom prst="rect">
            <a:avLst/>
          </a:prstGeom>
          <a:noFill/>
        </p:spPr>
        <p:txBody>
          <a:bodyPr wrap="none" rtlCol="0">
            <a:spAutoFit/>
          </a:bodyPr>
          <a:lstStyle/>
          <a:p>
            <a:r>
              <a:rPr lang="en-US" i="1" dirty="0" err="1" smtClean="0"/>
              <a:t>Der</a:t>
            </a:r>
            <a:r>
              <a:rPr lang="en-US" i="1" dirty="0" smtClean="0"/>
              <a:t> </a:t>
            </a:r>
            <a:r>
              <a:rPr lang="en-US" i="1" dirty="0" err="1" smtClean="0"/>
              <a:t>sinkende</a:t>
            </a:r>
            <a:r>
              <a:rPr lang="en-US" i="1" dirty="0" smtClean="0"/>
              <a:t> </a:t>
            </a:r>
            <a:r>
              <a:rPr lang="en-US" i="1" dirty="0" err="1" smtClean="0"/>
              <a:t>Goldpreis</a:t>
            </a:r>
            <a:r>
              <a:rPr lang="en-US" i="1" dirty="0" smtClean="0"/>
              <a:t> </a:t>
            </a:r>
            <a:r>
              <a:rPr lang="en-US" i="1" dirty="0" err="1" smtClean="0"/>
              <a:t>veranlasste</a:t>
            </a:r>
            <a:r>
              <a:rPr lang="en-US" i="1" dirty="0" smtClean="0"/>
              <a:t> die Broker, </a:t>
            </a:r>
            <a:r>
              <a:rPr lang="en-US" i="1" dirty="0" err="1" smtClean="0"/>
              <a:t>ihre</a:t>
            </a:r>
            <a:r>
              <a:rPr lang="en-US" i="1" dirty="0" smtClean="0"/>
              <a:t> </a:t>
            </a:r>
            <a:r>
              <a:rPr lang="en-US" i="1" dirty="0" err="1" smtClean="0"/>
              <a:t>Algo</a:t>
            </a:r>
            <a:r>
              <a:rPr lang="en-US" i="1" dirty="0" smtClean="0"/>
              <a:t>-Trading-</a:t>
            </a:r>
          </a:p>
          <a:p>
            <a:r>
              <a:rPr lang="en-US" i="1" dirty="0" err="1" smtClean="0"/>
              <a:t>Programme</a:t>
            </a:r>
            <a:r>
              <a:rPr lang="en-US" i="1" dirty="0" smtClean="0"/>
              <a:t> </a:t>
            </a:r>
            <a:r>
              <a:rPr lang="en-US" i="1" dirty="0" err="1" smtClean="0"/>
              <a:t>zu</a:t>
            </a:r>
            <a:r>
              <a:rPr lang="en-US" i="1" dirty="0" smtClean="0"/>
              <a:t> </a:t>
            </a:r>
            <a:r>
              <a:rPr lang="en-US" i="1" dirty="0" err="1" smtClean="0"/>
              <a:t>modifizieren</a:t>
            </a:r>
            <a:r>
              <a:rPr lang="en-US" i="1" dirty="0" smtClean="0"/>
              <a:t>, so </a:t>
            </a:r>
            <a:r>
              <a:rPr lang="en-US" i="1" dirty="0" err="1" smtClean="0"/>
              <a:t>dass</a:t>
            </a:r>
            <a:r>
              <a:rPr lang="en-US" i="1" dirty="0" smtClean="0"/>
              <a:t> </a:t>
            </a:r>
            <a:r>
              <a:rPr lang="en-US" i="1" dirty="0" err="1" smtClean="0"/>
              <a:t>sie</a:t>
            </a:r>
            <a:r>
              <a:rPr lang="en-US" i="1" dirty="0" smtClean="0"/>
              <a:t> </a:t>
            </a:r>
            <a:r>
              <a:rPr lang="en-US" i="1" dirty="0" err="1" smtClean="0"/>
              <a:t>sensibler</a:t>
            </a:r>
            <a:r>
              <a:rPr lang="en-US" i="1" dirty="0" smtClean="0"/>
              <a:t> auf </a:t>
            </a:r>
            <a:r>
              <a:rPr lang="en-US" i="1" dirty="0" err="1" smtClean="0"/>
              <a:t>sinkende</a:t>
            </a:r>
            <a:endParaRPr lang="en-US" i="1" dirty="0" smtClean="0"/>
          </a:p>
          <a:p>
            <a:r>
              <a:rPr lang="en-US" i="1" dirty="0" err="1" smtClean="0"/>
              <a:t>Kurse</a:t>
            </a:r>
            <a:r>
              <a:rPr lang="en-US" i="1" dirty="0" smtClean="0"/>
              <a:t> </a:t>
            </a:r>
            <a:r>
              <a:rPr lang="en-US" i="1" dirty="0" err="1" smtClean="0"/>
              <a:t>reagieren</a:t>
            </a:r>
            <a:r>
              <a:rPr lang="en-US" i="1" dirty="0" smtClean="0"/>
              <a:t> </a:t>
            </a:r>
            <a:r>
              <a:rPr lang="en-US" i="1" dirty="0" err="1" smtClean="0"/>
              <a:t>sollten</a:t>
            </a:r>
            <a:r>
              <a:rPr lang="en-US" i="1" dirty="0" smtClean="0"/>
              <a:t> </a:t>
            </a:r>
            <a:r>
              <a:rPr lang="en-US" i="1" dirty="0" smtClean="0">
                <a:sym typeface="Wingdings" pitchFamily="2" charset="2"/>
              </a:rPr>
              <a:t></a:t>
            </a:r>
          </a:p>
          <a:p>
            <a:r>
              <a:rPr lang="en-US" i="1" dirty="0" smtClean="0">
                <a:sym typeface="Wingdings" pitchFamily="2" charset="2"/>
              </a:rPr>
              <a:t>In </a:t>
            </a:r>
            <a:r>
              <a:rPr lang="en-US" i="1" dirty="0" err="1" smtClean="0">
                <a:sym typeface="Wingdings" pitchFamily="2" charset="2"/>
              </a:rPr>
              <a:t>wenigen</a:t>
            </a:r>
            <a:r>
              <a:rPr lang="en-US" i="1" dirty="0" smtClean="0">
                <a:sym typeface="Wingdings" pitchFamily="2" charset="2"/>
              </a:rPr>
              <a:t> </a:t>
            </a:r>
            <a:r>
              <a:rPr lang="en-US" i="1" dirty="0" err="1" smtClean="0">
                <a:sym typeface="Wingdings" pitchFamily="2" charset="2"/>
              </a:rPr>
              <a:t>Minuten</a:t>
            </a:r>
            <a:r>
              <a:rPr lang="en-US" i="1" dirty="0" smtClean="0">
                <a:sym typeface="Wingdings" pitchFamily="2" charset="2"/>
              </a:rPr>
              <a:t> </a:t>
            </a:r>
            <a:r>
              <a:rPr lang="en-US" i="1" dirty="0" err="1" smtClean="0">
                <a:sym typeface="Wingdings" pitchFamily="2" charset="2"/>
              </a:rPr>
              <a:t>brach</a:t>
            </a:r>
            <a:r>
              <a:rPr lang="en-US" i="1" dirty="0" smtClean="0">
                <a:sym typeface="Wingdings" pitchFamily="2" charset="2"/>
              </a:rPr>
              <a:t> </a:t>
            </a:r>
            <a:r>
              <a:rPr lang="en-US" i="1" dirty="0" err="1" smtClean="0">
                <a:sym typeface="Wingdings" pitchFamily="2" charset="2"/>
              </a:rPr>
              <a:t>der</a:t>
            </a:r>
            <a:r>
              <a:rPr lang="en-US" i="1" dirty="0" smtClean="0">
                <a:sym typeface="Wingdings" pitchFamily="2" charset="2"/>
              </a:rPr>
              <a:t> DAX um 180 </a:t>
            </a:r>
            <a:r>
              <a:rPr lang="en-US" i="1" dirty="0" err="1" smtClean="0">
                <a:sym typeface="Wingdings" pitchFamily="2" charset="2"/>
              </a:rPr>
              <a:t>Punkte</a:t>
            </a:r>
            <a:r>
              <a:rPr lang="en-US" i="1" dirty="0" smtClean="0">
                <a:sym typeface="Wingdings" pitchFamily="2" charset="2"/>
              </a:rPr>
              <a:t> </a:t>
            </a:r>
            <a:r>
              <a:rPr lang="en-US" i="1" dirty="0" err="1" smtClean="0">
                <a:sym typeface="Wingdings" pitchFamily="2" charset="2"/>
              </a:rPr>
              <a:t>ein</a:t>
            </a:r>
            <a:r>
              <a:rPr lang="en-US" i="1" dirty="0" smtClean="0">
                <a:sym typeface="Wingdings" pitchFamily="2" charset="2"/>
              </a:rPr>
              <a:t>.</a:t>
            </a:r>
            <a:endParaRPr lang="en-US" i="1" dirty="0" smtClean="0"/>
          </a:p>
          <a:p>
            <a:r>
              <a:rPr lang="en-US" dirty="0" err="1" smtClean="0">
                <a:sym typeface="Wingdings" pitchFamily="2" charset="2"/>
              </a:rPr>
              <a:t>Risiko</a:t>
            </a:r>
            <a:r>
              <a:rPr lang="en-US" dirty="0" smtClean="0">
                <a:sym typeface="Wingdings" pitchFamily="2" charset="2"/>
              </a:rPr>
              <a:t> des “high frequency trading” </a:t>
            </a:r>
            <a:r>
              <a:rPr lang="en-US" dirty="0" smtClean="0">
                <a:sym typeface="Wingdings" pitchFamily="2" charset="2"/>
              </a:rPr>
              <a:t> “high frequency crash”.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332656"/>
            <a:ext cx="7772400" cy="1143000"/>
          </a:xfrm>
        </p:spPr>
        <p:txBody>
          <a:bodyPr/>
          <a:lstStyle/>
          <a:p>
            <a:r>
              <a:rPr lang="en-US" dirty="0" err="1" smtClean="0"/>
              <a:t>Mathematische</a:t>
            </a:r>
            <a:r>
              <a:rPr lang="en-US" dirty="0" smtClean="0"/>
              <a:t> </a:t>
            </a:r>
            <a:r>
              <a:rPr lang="en-US" dirty="0" err="1" smtClean="0"/>
              <a:t>Modelle</a:t>
            </a:r>
            <a:r>
              <a:rPr lang="en-US" dirty="0" smtClean="0"/>
              <a:t> </a:t>
            </a:r>
            <a:r>
              <a:rPr lang="en-US" dirty="0" err="1" smtClean="0"/>
              <a:t>zur</a:t>
            </a:r>
            <a:r>
              <a:rPr lang="en-US" dirty="0" smtClean="0"/>
              <a:t> </a:t>
            </a:r>
            <a:r>
              <a:rPr lang="en-US" dirty="0" err="1" smtClean="0"/>
              <a:t>Risikoabschätzung</a:t>
            </a:r>
            <a:endParaRPr lang="en-US" dirty="0"/>
          </a:p>
        </p:txBody>
      </p:sp>
      <p:sp>
        <p:nvSpPr>
          <p:cNvPr id="3" name="Textfeld 2"/>
          <p:cNvSpPr txBox="1"/>
          <p:nvPr/>
        </p:nvSpPr>
        <p:spPr>
          <a:xfrm>
            <a:off x="35496" y="1772816"/>
            <a:ext cx="9108504" cy="1569660"/>
          </a:xfrm>
          <a:prstGeom prst="rect">
            <a:avLst/>
          </a:prstGeom>
          <a:noFill/>
        </p:spPr>
        <p:txBody>
          <a:bodyPr wrap="square" rtlCol="0">
            <a:spAutoFit/>
          </a:bodyPr>
          <a:lstStyle/>
          <a:p>
            <a:r>
              <a:rPr lang="en-US" dirty="0" smtClean="0"/>
              <a:t>Problem: In den </a:t>
            </a:r>
            <a:r>
              <a:rPr lang="en-US" dirty="0" err="1" smtClean="0"/>
              <a:t>mathematischen</a:t>
            </a:r>
            <a:r>
              <a:rPr lang="en-US" dirty="0" smtClean="0"/>
              <a:t> </a:t>
            </a:r>
            <a:r>
              <a:rPr lang="en-US" dirty="0" err="1" smtClean="0"/>
              <a:t>Modellen</a:t>
            </a:r>
            <a:r>
              <a:rPr lang="en-US" dirty="0" smtClean="0"/>
              <a:t> </a:t>
            </a:r>
            <a:r>
              <a:rPr lang="en-US" dirty="0" err="1" smtClean="0"/>
              <a:t>müssen</a:t>
            </a:r>
            <a:r>
              <a:rPr lang="en-US" dirty="0" smtClean="0"/>
              <a:t> </a:t>
            </a:r>
            <a:r>
              <a:rPr lang="en-US" dirty="0" err="1" smtClean="0"/>
              <a:t>Konstanten</a:t>
            </a:r>
            <a:r>
              <a:rPr lang="en-US" dirty="0" smtClean="0"/>
              <a:t> </a:t>
            </a:r>
          </a:p>
          <a:p>
            <a:r>
              <a:rPr lang="en-US" dirty="0" smtClean="0"/>
              <a:t>                </a:t>
            </a:r>
            <a:r>
              <a:rPr lang="en-US" dirty="0" err="1" smtClean="0"/>
              <a:t>festgelegt</a:t>
            </a:r>
            <a:r>
              <a:rPr lang="en-US" dirty="0" smtClean="0"/>
              <a:t> </a:t>
            </a:r>
            <a:r>
              <a:rPr lang="en-US" dirty="0" err="1" smtClean="0"/>
              <a:t>werden</a:t>
            </a:r>
            <a:r>
              <a:rPr lang="en-US" dirty="0" smtClean="0"/>
              <a:t>. </a:t>
            </a:r>
            <a:r>
              <a:rPr lang="en-US" dirty="0" err="1" smtClean="0"/>
              <a:t>Der</a:t>
            </a:r>
            <a:r>
              <a:rPr lang="en-US" dirty="0" smtClean="0"/>
              <a:t> Wert </a:t>
            </a:r>
            <a:r>
              <a:rPr lang="en-US" dirty="0" err="1" smtClean="0"/>
              <a:t>dieser</a:t>
            </a:r>
            <a:r>
              <a:rPr lang="en-US" dirty="0" smtClean="0"/>
              <a:t> </a:t>
            </a:r>
            <a:r>
              <a:rPr lang="en-US" dirty="0" err="1" smtClean="0"/>
              <a:t>Konstanten</a:t>
            </a:r>
            <a:r>
              <a:rPr lang="en-US" dirty="0" smtClean="0"/>
              <a:t> </a:t>
            </a:r>
            <a:r>
              <a:rPr lang="en-US" dirty="0" err="1" smtClean="0"/>
              <a:t>ist</a:t>
            </a:r>
            <a:r>
              <a:rPr lang="en-US" dirty="0" smtClean="0"/>
              <a:t> gut</a:t>
            </a:r>
          </a:p>
          <a:p>
            <a:r>
              <a:rPr lang="en-US" dirty="0" smtClean="0"/>
              <a:t>                </a:t>
            </a:r>
            <a:r>
              <a:rPr lang="en-US" dirty="0" err="1" smtClean="0"/>
              <a:t>abschätzbar</a:t>
            </a:r>
            <a:r>
              <a:rPr lang="en-US" dirty="0" smtClean="0"/>
              <a:t> </a:t>
            </a:r>
            <a:r>
              <a:rPr lang="en-US" dirty="0" err="1" smtClean="0"/>
              <a:t>für</a:t>
            </a:r>
            <a:r>
              <a:rPr lang="en-US" dirty="0" smtClean="0"/>
              <a:t> </a:t>
            </a:r>
            <a:r>
              <a:rPr lang="en-US" dirty="0" err="1" smtClean="0"/>
              <a:t>aktuelle</a:t>
            </a:r>
            <a:r>
              <a:rPr lang="en-US" dirty="0" smtClean="0"/>
              <a:t> stabile </a:t>
            </a:r>
            <a:r>
              <a:rPr lang="en-US" dirty="0" err="1" smtClean="0"/>
              <a:t>Wirtschaftslage</a:t>
            </a:r>
            <a:r>
              <a:rPr lang="en-US" dirty="0" smtClean="0"/>
              <a:t>, </a:t>
            </a:r>
          </a:p>
          <a:p>
            <a:r>
              <a:rPr lang="en-US" dirty="0" smtClean="0"/>
              <a:t>                </a:t>
            </a:r>
            <a:r>
              <a:rPr lang="en-US" dirty="0" err="1" smtClean="0"/>
              <a:t>aber</a:t>
            </a:r>
            <a:r>
              <a:rPr lang="en-US" dirty="0" smtClean="0"/>
              <a:t> </a:t>
            </a:r>
            <a:r>
              <a:rPr lang="en-US" dirty="0" err="1" smtClean="0"/>
              <a:t>nicht</a:t>
            </a:r>
            <a:r>
              <a:rPr lang="en-US" dirty="0" smtClean="0"/>
              <a:t> </a:t>
            </a:r>
            <a:r>
              <a:rPr lang="en-US" dirty="0" err="1" smtClean="0"/>
              <a:t>für</a:t>
            </a:r>
            <a:r>
              <a:rPr lang="en-US" dirty="0" smtClean="0"/>
              <a:t> </a:t>
            </a:r>
            <a:r>
              <a:rPr lang="en-US" dirty="0" err="1" smtClean="0"/>
              <a:t>rapide</a:t>
            </a:r>
            <a:r>
              <a:rPr lang="en-US" dirty="0" smtClean="0"/>
              <a:t> </a:t>
            </a:r>
            <a:r>
              <a:rPr lang="en-US" dirty="0" err="1" smtClean="0"/>
              <a:t>Umschwünge</a:t>
            </a:r>
            <a:r>
              <a:rPr lang="en-US" dirty="0" smtClean="0"/>
              <a:t>. </a:t>
            </a:r>
            <a:r>
              <a:rPr lang="en-US" dirty="0" err="1" smtClean="0"/>
              <a:t>Vgl</a:t>
            </a:r>
            <a:r>
              <a:rPr lang="en-US" dirty="0" smtClean="0"/>
              <a:t>. Chaos, Wetter!</a:t>
            </a:r>
            <a:endParaRPr lang="en-US" dirty="0"/>
          </a:p>
        </p:txBody>
      </p:sp>
      <p:grpSp>
        <p:nvGrpSpPr>
          <p:cNvPr id="6" name="Gruppieren 5"/>
          <p:cNvGrpSpPr/>
          <p:nvPr/>
        </p:nvGrpSpPr>
        <p:grpSpPr>
          <a:xfrm>
            <a:off x="683568" y="3356992"/>
            <a:ext cx="8008542" cy="2262029"/>
            <a:chOff x="683568" y="3798168"/>
            <a:chExt cx="8008542" cy="2262029"/>
          </a:xfrm>
        </p:grpSpPr>
        <p:sp>
          <p:nvSpPr>
            <p:cNvPr id="4" name="Titel 1"/>
            <p:cNvSpPr txBox="1">
              <a:spLocks/>
            </p:cNvSpPr>
            <p:nvPr/>
          </p:nvSpPr>
          <p:spPr bwMode="auto">
            <a:xfrm>
              <a:off x="683568" y="379816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0" cap="none" spc="0" normalizeH="0" baseline="0" noProof="0" dirty="0" smtClean="0">
                  <a:ln>
                    <a:noFill/>
                  </a:ln>
                  <a:solidFill>
                    <a:schemeClr val="tx2"/>
                  </a:solidFill>
                  <a:effectLst/>
                  <a:uLnTx/>
                  <a:uFillTx/>
                  <a:latin typeface="+mj-lt"/>
                  <a:ea typeface="+mj-ea"/>
                  <a:cs typeface="+mj-cs"/>
                </a:rPr>
                <a:t>High Frequency</a:t>
              </a:r>
              <a:r>
                <a:rPr kumimoji="0" lang="en-US" sz="4400" b="0" i="0" u="none" strike="noStrike" kern="0" cap="none" spc="0" normalizeH="0" noProof="0" dirty="0" smtClean="0">
                  <a:ln>
                    <a:noFill/>
                  </a:ln>
                  <a:solidFill>
                    <a:schemeClr val="tx2"/>
                  </a:solidFill>
                  <a:effectLst/>
                  <a:uLnTx/>
                  <a:uFillTx/>
                  <a:latin typeface="+mj-lt"/>
                  <a:ea typeface="+mj-ea"/>
                  <a:cs typeface="+mj-cs"/>
                </a:rPr>
                <a:t> Trading</a:t>
              </a:r>
              <a:endParaRPr kumimoji="0" lang="en-US" sz="4400" b="0" i="0" u="none" strike="noStrike" kern="0" cap="none" spc="0" normalizeH="0" baseline="0" noProof="0" dirty="0">
                <a:ln>
                  <a:noFill/>
                </a:ln>
                <a:solidFill>
                  <a:schemeClr val="tx2"/>
                </a:solidFill>
                <a:effectLst/>
                <a:uLnTx/>
                <a:uFillTx/>
                <a:latin typeface="+mj-lt"/>
                <a:ea typeface="+mj-ea"/>
                <a:cs typeface="+mj-cs"/>
              </a:endParaRPr>
            </a:p>
          </p:txBody>
        </p:sp>
        <p:sp>
          <p:nvSpPr>
            <p:cNvPr id="5" name="Textfeld 4"/>
            <p:cNvSpPr txBox="1"/>
            <p:nvPr/>
          </p:nvSpPr>
          <p:spPr>
            <a:xfrm>
              <a:off x="899592" y="5229200"/>
              <a:ext cx="7792518" cy="830997"/>
            </a:xfrm>
            <a:prstGeom prst="rect">
              <a:avLst/>
            </a:prstGeom>
            <a:noFill/>
          </p:spPr>
          <p:txBody>
            <a:bodyPr wrap="none" rtlCol="0">
              <a:spAutoFit/>
            </a:bodyPr>
            <a:lstStyle/>
            <a:p>
              <a:r>
                <a:rPr lang="en-US" dirty="0" err="1" smtClean="0"/>
                <a:t>Schnelle</a:t>
              </a:r>
              <a:r>
                <a:rPr lang="en-US" dirty="0" smtClean="0"/>
                <a:t> </a:t>
              </a:r>
              <a:r>
                <a:rPr lang="en-US" dirty="0" err="1" smtClean="0"/>
                <a:t>Datenleitungen</a:t>
              </a:r>
              <a:r>
                <a:rPr lang="en-US" dirty="0" smtClean="0"/>
                <a:t> </a:t>
              </a:r>
              <a:r>
                <a:rPr lang="en-US" dirty="0" err="1" smtClean="0"/>
                <a:t>zur</a:t>
              </a:r>
              <a:r>
                <a:rPr lang="en-US" dirty="0" smtClean="0"/>
                <a:t> </a:t>
              </a:r>
              <a:r>
                <a:rPr lang="en-US" dirty="0" err="1" smtClean="0"/>
                <a:t>Börse</a:t>
              </a:r>
              <a:r>
                <a:rPr lang="en-US" dirty="0" smtClean="0"/>
                <a:t> </a:t>
              </a:r>
              <a:r>
                <a:rPr lang="en-US" dirty="0" err="1" smtClean="0"/>
                <a:t>ermöglichen</a:t>
              </a:r>
              <a:r>
                <a:rPr lang="en-US" dirty="0" smtClean="0"/>
                <a:t> </a:t>
              </a:r>
              <a:r>
                <a:rPr lang="en-US" dirty="0" err="1" smtClean="0"/>
                <a:t>Kursgewinne</a:t>
              </a:r>
              <a:endParaRPr lang="en-US" dirty="0" smtClean="0"/>
            </a:p>
            <a:p>
              <a:r>
                <a:rPr lang="en-US" dirty="0" smtClean="0"/>
                <a:t>auf </a:t>
              </a:r>
              <a:r>
                <a:rPr lang="en-US" dirty="0" err="1" smtClean="0"/>
                <a:t>Kosten</a:t>
              </a:r>
              <a:r>
                <a:rPr lang="en-US" dirty="0" smtClean="0"/>
                <a:t> </a:t>
              </a:r>
              <a:r>
                <a:rPr lang="en-US" dirty="0" err="1" smtClean="0"/>
                <a:t>der</a:t>
              </a:r>
              <a:r>
                <a:rPr lang="en-US" dirty="0" smtClean="0"/>
                <a:t> </a:t>
              </a:r>
              <a:r>
                <a:rPr lang="en-US" dirty="0" err="1" smtClean="0"/>
                <a:t>Kleinanleger</a:t>
              </a:r>
              <a:r>
                <a:rPr lang="en-US" dirty="0" smtClean="0"/>
                <a:t>.</a:t>
              </a:r>
              <a:endParaRPr lang="en-US" dirty="0"/>
            </a:p>
          </p:txBody>
        </p:sp>
      </p:grpSp>
      <p:sp>
        <p:nvSpPr>
          <p:cNvPr id="7" name="Textfeld 6"/>
          <p:cNvSpPr txBox="1"/>
          <p:nvPr/>
        </p:nvSpPr>
        <p:spPr>
          <a:xfrm>
            <a:off x="899592" y="6309320"/>
            <a:ext cx="7478714" cy="461665"/>
          </a:xfrm>
          <a:prstGeom prst="rect">
            <a:avLst/>
          </a:prstGeom>
          <a:noFill/>
        </p:spPr>
        <p:txBody>
          <a:bodyPr wrap="none" rtlCol="0">
            <a:spAutoFit/>
          </a:bodyPr>
          <a:lstStyle/>
          <a:p>
            <a:r>
              <a:rPr lang="en-US" i="1" dirty="0" err="1" smtClean="0"/>
              <a:t>Vermögensverteilung</a:t>
            </a:r>
            <a:r>
              <a:rPr lang="en-US" i="1" dirty="0" smtClean="0"/>
              <a:t> in </a:t>
            </a:r>
            <a:r>
              <a:rPr lang="en-US" i="1" dirty="0" err="1" smtClean="0"/>
              <a:t>der</a:t>
            </a:r>
            <a:r>
              <a:rPr lang="en-US" i="1" dirty="0" smtClean="0"/>
              <a:t> </a:t>
            </a:r>
            <a:r>
              <a:rPr lang="en-US" i="1" dirty="0" err="1" smtClean="0"/>
              <a:t>Gesellschaft</a:t>
            </a:r>
            <a:r>
              <a:rPr lang="en-US" i="1" dirty="0" smtClean="0"/>
              <a:t>? Thomas </a:t>
            </a:r>
            <a:r>
              <a:rPr lang="en-US" i="1" dirty="0" err="1" smtClean="0"/>
              <a:t>Picketty</a:t>
            </a:r>
            <a:endParaRPr lang="en-US" i="1" dirty="0"/>
          </a:p>
        </p:txBody>
      </p:sp>
      <p:sp>
        <p:nvSpPr>
          <p:cNvPr id="8" name="Textfeld 7"/>
          <p:cNvSpPr txBox="1"/>
          <p:nvPr/>
        </p:nvSpPr>
        <p:spPr>
          <a:xfrm>
            <a:off x="899592" y="5733256"/>
            <a:ext cx="3382657" cy="461665"/>
          </a:xfrm>
          <a:prstGeom prst="rect">
            <a:avLst/>
          </a:prstGeom>
          <a:noFill/>
        </p:spPr>
        <p:txBody>
          <a:bodyPr wrap="none" rtlCol="0">
            <a:spAutoFit/>
          </a:bodyPr>
          <a:lstStyle/>
          <a:p>
            <a:r>
              <a:rPr lang="en-US" i="1" dirty="0" err="1" smtClean="0"/>
              <a:t>Flashboys</a:t>
            </a:r>
            <a:r>
              <a:rPr lang="en-US" i="1" dirty="0" smtClean="0"/>
              <a:t> by John Lewis.</a:t>
            </a:r>
            <a:endParaRPr lang="en-US"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518864" y="2156796"/>
            <a:ext cx="8229600" cy="3216420"/>
          </a:xfrm>
        </p:spPr>
        <p:txBody>
          <a:bodyPr>
            <a:noAutofit/>
          </a:bodyPr>
          <a:lstStyle/>
          <a:p>
            <a:pPr lvl="0">
              <a:buNone/>
            </a:pPr>
            <a:r>
              <a:rPr lang="de-DE" sz="2400" dirty="0" smtClean="0">
                <a:latin typeface="Arial"/>
              </a:rPr>
              <a:t>Börsenindex Vancouver 1983.</a:t>
            </a:r>
          </a:p>
          <a:p>
            <a:pPr lvl="0">
              <a:buNone/>
            </a:pPr>
            <a:r>
              <a:rPr lang="de-DE" sz="2400" dirty="0" smtClean="0">
                <a:latin typeface="Arial"/>
              </a:rPr>
              <a:t>Start des Indexes mit Wert 1000.</a:t>
            </a:r>
          </a:p>
          <a:p>
            <a:pPr lvl="0">
              <a:buNone/>
            </a:pPr>
            <a:r>
              <a:rPr lang="de-DE" sz="2400" dirty="0" smtClean="0">
                <a:latin typeface="Arial"/>
              </a:rPr>
              <a:t>Bei jedem Verkaufsereignis (ca. 3000 pro Tag) wurde der</a:t>
            </a:r>
          </a:p>
          <a:p>
            <a:pPr lvl="0">
              <a:buNone/>
            </a:pPr>
            <a:r>
              <a:rPr lang="de-DE" sz="2400" dirty="0" smtClean="0">
                <a:latin typeface="Arial"/>
              </a:rPr>
              <a:t>Index neu berechnet auf drei Stellen nach dem Komma:</a:t>
            </a:r>
          </a:p>
          <a:p>
            <a:pPr lvl="0">
              <a:buNone/>
            </a:pPr>
            <a:r>
              <a:rPr lang="de-DE" sz="2400" dirty="0" smtClean="0">
                <a:latin typeface="Arial"/>
              </a:rPr>
              <a:t>Rechne mit vier Stellen nach dem Komma</a:t>
            </a:r>
          </a:p>
          <a:p>
            <a:pPr lvl="0">
              <a:buNone/>
            </a:pPr>
            <a:r>
              <a:rPr lang="de-DE" sz="2400" dirty="0" smtClean="0">
                <a:latin typeface="Arial"/>
              </a:rPr>
              <a:t> und dann Abschneiden der vierten Stelle.</a:t>
            </a:r>
          </a:p>
          <a:p>
            <a:pPr lvl="0">
              <a:buNone/>
            </a:pPr>
            <a:r>
              <a:rPr lang="de-DE" sz="2400" dirty="0" smtClean="0">
                <a:latin typeface="Arial"/>
              </a:rPr>
              <a:t>(Quasi rechnen wie mit ganzen Zahlen in C)</a:t>
            </a:r>
          </a:p>
        </p:txBody>
      </p:sp>
      <p:sp>
        <p:nvSpPr>
          <p:cNvPr id="5" name="Foliennummernplatzhalter 4"/>
          <p:cNvSpPr>
            <a:spLocks noGrp="1"/>
          </p:cNvSpPr>
          <p:nvPr>
            <p:ph type="sldNum" sz="quarter" idx="11"/>
          </p:nvPr>
        </p:nvSpPr>
        <p:spPr/>
        <p:txBody>
          <a:bodyPr/>
          <a:lstStyle/>
          <a:p>
            <a:fld id="{1EC142DF-A9CD-4715-8E6E-19A95AC2A1E0}" type="slidenum">
              <a:rPr lang="de-DE" smtClean="0"/>
              <a:pPr/>
              <a:t>14</a:t>
            </a:fld>
            <a:endParaRPr lang="de-DE"/>
          </a:p>
        </p:txBody>
      </p:sp>
      <p:sp>
        <p:nvSpPr>
          <p:cNvPr id="4" name="Textfeld 3"/>
          <p:cNvSpPr txBox="1"/>
          <p:nvPr/>
        </p:nvSpPr>
        <p:spPr>
          <a:xfrm>
            <a:off x="539552" y="5397023"/>
            <a:ext cx="6454011" cy="1200329"/>
          </a:xfrm>
          <a:prstGeom prst="rect">
            <a:avLst/>
          </a:prstGeom>
          <a:noFill/>
        </p:spPr>
        <p:txBody>
          <a:bodyPr wrap="none" rtlCol="0">
            <a:spAutoFit/>
          </a:bodyPr>
          <a:lstStyle/>
          <a:p>
            <a:pPr lvl="0">
              <a:buNone/>
            </a:pPr>
            <a:r>
              <a:rPr lang="de-DE" sz="2400" dirty="0" smtClean="0">
                <a:latin typeface="Arial"/>
              </a:rPr>
              <a:t>Nach 22 Monaten wurde 574.081 angegeben.</a:t>
            </a:r>
          </a:p>
          <a:p>
            <a:pPr lvl="0">
              <a:buNone/>
            </a:pPr>
            <a:r>
              <a:rPr lang="de-DE" sz="2400" dirty="0" smtClean="0">
                <a:latin typeface="Arial"/>
              </a:rPr>
              <a:t>Der ‚wahre’ Wert: 1098.892</a:t>
            </a:r>
          </a:p>
          <a:p>
            <a:pPr lvl="0">
              <a:buNone/>
            </a:pPr>
            <a:r>
              <a:rPr lang="de-DE" sz="2400" dirty="0" smtClean="0">
                <a:latin typeface="Arial"/>
              </a:rPr>
              <a:t>Systematischer Fehler, der sehr oft auftritt! </a:t>
            </a:r>
          </a:p>
        </p:txBody>
      </p:sp>
      <p:sp>
        <p:nvSpPr>
          <p:cNvPr id="6" name="Titel 1"/>
          <p:cNvSpPr>
            <a:spLocks noGrp="1"/>
          </p:cNvSpPr>
          <p:nvPr>
            <p:ph type="title"/>
          </p:nvPr>
        </p:nvSpPr>
        <p:spPr>
          <a:xfrm>
            <a:off x="685800" y="188640"/>
            <a:ext cx="7772400" cy="1143000"/>
          </a:xfrm>
        </p:spPr>
        <p:txBody>
          <a:bodyPr/>
          <a:lstStyle/>
          <a:p>
            <a:r>
              <a:rPr lang="en-US" dirty="0" smtClean="0"/>
              <a:t>Vancouver Stock Exchange</a:t>
            </a:r>
            <a:endParaRPr lang="en-US" dirty="0"/>
          </a:p>
        </p:txBody>
      </p:sp>
      <p:pic>
        <p:nvPicPr>
          <p:cNvPr id="7" name="Grafik 6" descr="stock.jpg"/>
          <p:cNvPicPr>
            <a:picLocks noChangeAspect="1"/>
          </p:cNvPicPr>
          <p:nvPr/>
        </p:nvPicPr>
        <p:blipFill>
          <a:blip r:embed="rId2" cstate="print"/>
          <a:stretch>
            <a:fillRect/>
          </a:stretch>
        </p:blipFill>
        <p:spPr>
          <a:xfrm>
            <a:off x="6199720" y="1124744"/>
            <a:ext cx="2932260" cy="19442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dirty="0" err="1" smtClean="0"/>
              <a:t>Verschiedene</a:t>
            </a:r>
            <a:r>
              <a:rPr lang="en-US" dirty="0" smtClean="0"/>
              <a:t> </a:t>
            </a:r>
            <a:r>
              <a:rPr lang="en-US" dirty="0" err="1" smtClean="0"/>
              <a:t>Finanzb</a:t>
            </a:r>
            <a:r>
              <a:rPr lang="en-US" noProof="0" dirty="0" err="1" smtClean="0"/>
              <a:t>ugs</a:t>
            </a:r>
            <a:r>
              <a:rPr lang="en-US" noProof="0" dirty="0" smtClean="0"/>
              <a:t>:</a:t>
            </a:r>
          </a:p>
        </p:txBody>
      </p:sp>
      <p:sp>
        <p:nvSpPr>
          <p:cNvPr id="4" name="Rectangle 3"/>
          <p:cNvSpPr txBox="1">
            <a:spLocks noChangeArrowheads="1"/>
          </p:cNvSpPr>
          <p:nvPr/>
        </p:nvSpPr>
        <p:spPr bwMode="auto">
          <a:xfrm>
            <a:off x="685800" y="1981200"/>
            <a:ext cx="7924800" cy="40400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b="0" i="0" u="none" strike="noStrike" kern="0" cap="none" spc="0" normalizeH="0" baseline="0" noProof="0" dirty="0" smtClean="0">
                <a:ln>
                  <a:noFill/>
                </a:ln>
                <a:solidFill>
                  <a:schemeClr val="tx1"/>
                </a:solidFill>
                <a:effectLst/>
                <a:uLnTx/>
                <a:uFillTx/>
                <a:latin typeface="+mn-lt"/>
                <a:ea typeface="+mn-ea"/>
                <a:cs typeface="+mn-cs"/>
              </a:rPr>
              <a:t>Wall Street Börsencrash 19.10.1987</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de-DE"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b="0" i="0" u="none" strike="noStrike" kern="0" cap="none" spc="0" normalizeH="0" baseline="0" noProof="0" dirty="0" smtClean="0">
                <a:ln>
                  <a:noFill/>
                </a:ln>
                <a:solidFill>
                  <a:schemeClr val="tx1"/>
                </a:solidFill>
                <a:effectLst/>
                <a:uLnTx/>
                <a:uFillTx/>
                <a:latin typeface="+mn-lt"/>
                <a:ea typeface="+mn-ea"/>
                <a:cs typeface="+mn-cs"/>
              </a:rPr>
              <a:t>US Federal Reserve System (Zentralbank):   </a:t>
            </a:r>
          </a:p>
          <a:p>
            <a:pPr marL="342900" marR="0" lvl="0" indent="-342900" algn="l" defTabSz="914400" rtl="0" eaLnBrk="1" fontAlgn="base" latinLnBrk="0" hangingPunct="1">
              <a:lnSpc>
                <a:spcPct val="100000"/>
              </a:lnSpc>
              <a:spcBef>
                <a:spcPct val="20000"/>
              </a:spcBef>
              <a:spcAft>
                <a:spcPct val="0"/>
              </a:spcAft>
              <a:buClrTx/>
              <a:buSzTx/>
              <a:tabLst/>
              <a:defRPr/>
            </a:pPr>
            <a:r>
              <a:rPr lang="de-DE" kern="0" dirty="0" smtClean="0">
                <a:latin typeface="+mn-lt"/>
              </a:rPr>
              <a:t>     </a:t>
            </a:r>
            <a:r>
              <a:rPr kumimoji="0" lang="de-DE" b="0" i="0" u="none" strike="noStrike" kern="0" cap="none" spc="0" normalizeH="0" baseline="0" noProof="0" dirty="0" smtClean="0">
                <a:ln>
                  <a:noFill/>
                </a:ln>
                <a:solidFill>
                  <a:schemeClr val="tx1"/>
                </a:solidFill>
                <a:effectLst/>
                <a:uLnTx/>
                <a:uFillTx/>
                <a:latin typeface="+mn-lt"/>
                <a:ea typeface="+mn-ea"/>
                <a:cs typeface="+mn-cs"/>
              </a:rPr>
              <a:t>Falsche Überweisung von 28 Milliarden $ durch neues</a:t>
            </a:r>
            <a:r>
              <a:rPr kumimoji="0" lang="de-DE" b="0" i="0" u="none" strike="noStrike" kern="0" cap="none" spc="0" normalizeH="0" noProof="0" dirty="0" smtClean="0">
                <a:ln>
                  <a:noFill/>
                </a:ln>
                <a:solidFill>
                  <a:schemeClr val="tx1"/>
                </a:solidFill>
                <a:effectLst/>
                <a:uLnTx/>
                <a:uFillTx/>
                <a:latin typeface="+mn-lt"/>
                <a:ea typeface="+mn-ea"/>
                <a:cs typeface="+mn-cs"/>
              </a:rPr>
              <a:t> </a:t>
            </a:r>
            <a:r>
              <a:rPr kumimoji="0" lang="de-DE" b="0" i="0" u="none" strike="noStrike" kern="0" cap="none" spc="0" normalizeH="0" baseline="0" noProof="0" dirty="0" smtClean="0">
                <a:ln>
                  <a:noFill/>
                </a:ln>
                <a:solidFill>
                  <a:schemeClr val="tx1"/>
                </a:solidFill>
                <a:effectLst/>
                <a:uLnTx/>
                <a:uFillTx/>
                <a:latin typeface="+mn-lt"/>
                <a:ea typeface="+mn-ea"/>
                <a:cs typeface="+mn-cs"/>
              </a:rPr>
              <a:t>Computersystem;              </a:t>
            </a:r>
          </a:p>
          <a:p>
            <a:pPr marL="342900" marR="0" lvl="0" indent="-342900" algn="l" defTabSz="914400" rtl="0" eaLnBrk="1" fontAlgn="base" latinLnBrk="0" hangingPunct="1">
              <a:lnSpc>
                <a:spcPct val="100000"/>
              </a:lnSpc>
              <a:spcBef>
                <a:spcPct val="20000"/>
              </a:spcBef>
              <a:spcAft>
                <a:spcPct val="0"/>
              </a:spcAft>
              <a:buClrTx/>
              <a:buSzTx/>
              <a:tabLst/>
              <a:defRPr/>
            </a:pPr>
            <a:r>
              <a:rPr lang="de-DE" kern="0" noProof="0" dirty="0" smtClean="0">
                <a:latin typeface="+mn-lt"/>
              </a:rPr>
              <a:t>     </a:t>
            </a:r>
            <a:r>
              <a:rPr kumimoji="0" lang="de-DE" b="0" i="0" u="none" strike="noStrike" kern="0" cap="none" spc="0" normalizeH="0" baseline="0" noProof="0" dirty="0" smtClean="0">
                <a:ln>
                  <a:noFill/>
                </a:ln>
                <a:solidFill>
                  <a:schemeClr val="tx1"/>
                </a:solidFill>
                <a:effectLst/>
                <a:uLnTx/>
                <a:uFillTx/>
                <a:latin typeface="+mn-lt"/>
                <a:ea typeface="+mn-ea"/>
                <a:cs typeface="+mn-cs"/>
              </a:rPr>
              <a:t>zurück kamen 24 Milliarden $ !</a:t>
            </a:r>
          </a:p>
          <a:p>
            <a:pPr marL="342900" marR="0" lvl="0" indent="-342900" algn="l" defTabSz="914400" rtl="0" eaLnBrk="1" fontAlgn="base" latinLnBrk="0" hangingPunct="1">
              <a:lnSpc>
                <a:spcPct val="100000"/>
              </a:lnSpc>
              <a:spcBef>
                <a:spcPct val="20000"/>
              </a:spcBef>
              <a:spcAft>
                <a:spcPct val="0"/>
              </a:spcAft>
              <a:buClrTx/>
              <a:buSzTx/>
              <a:tabLst/>
              <a:defRPr/>
            </a:pPr>
            <a:endParaRPr kumimoji="0" lang="de-DE"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b="0" i="0" u="none" strike="noStrike" kern="0" cap="none" spc="0" normalizeH="0" baseline="0" noProof="0" dirty="0" err="1" smtClean="0">
                <a:ln>
                  <a:noFill/>
                </a:ln>
                <a:solidFill>
                  <a:schemeClr val="tx1"/>
                </a:solidFill>
                <a:effectLst/>
                <a:uLnTx/>
                <a:uFillTx/>
                <a:latin typeface="+mn-lt"/>
                <a:ea typeface="+mn-ea"/>
                <a:cs typeface="+mn-cs"/>
              </a:rPr>
              <a:t>Xetra</a:t>
            </a:r>
            <a:r>
              <a:rPr kumimoji="0" lang="de-DE" b="0" i="0" u="none" strike="noStrike" kern="0" cap="none" spc="0" normalizeH="0" baseline="0" noProof="0" dirty="0" smtClean="0">
                <a:ln>
                  <a:noFill/>
                </a:ln>
                <a:solidFill>
                  <a:schemeClr val="tx1"/>
                </a:solidFill>
                <a:effectLst/>
                <a:uLnTx/>
                <a:uFillTx/>
                <a:latin typeface="+mn-lt"/>
                <a:ea typeface="+mn-ea"/>
                <a:cs typeface="+mn-cs"/>
              </a:rPr>
              <a:t> Börsenhandel 2001 und 2002</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DE"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457200" y="1600200"/>
            <a:ext cx="4690864" cy="4525963"/>
          </a:xfrm>
        </p:spPr>
        <p:txBody>
          <a:bodyPr/>
          <a:lstStyle/>
          <a:p>
            <a:r>
              <a:rPr lang="en-US" sz="2400" dirty="0" smtClean="0"/>
              <a:t>function x = </a:t>
            </a:r>
            <a:r>
              <a:rPr lang="en-US" sz="2400" dirty="0" err="1" smtClean="0"/>
              <a:t>myrealmin</a:t>
            </a:r>
            <a:r>
              <a:rPr lang="en-US" sz="2400" dirty="0" smtClean="0"/>
              <a:t>()</a:t>
            </a:r>
          </a:p>
          <a:p>
            <a:r>
              <a:rPr lang="en-US" sz="2400" dirty="0" smtClean="0"/>
              <a:t>x = 1;</a:t>
            </a:r>
          </a:p>
          <a:p>
            <a:r>
              <a:rPr lang="en-US" sz="2400" dirty="0" smtClean="0"/>
              <a:t>temp = x;</a:t>
            </a:r>
          </a:p>
          <a:p>
            <a:r>
              <a:rPr lang="en-US" sz="2400" dirty="0" smtClean="0"/>
              <a:t>while </a:t>
            </a:r>
            <a:r>
              <a:rPr lang="en-US" sz="2400" dirty="0" err="1" smtClean="0"/>
              <a:t>eps</a:t>
            </a:r>
            <a:r>
              <a:rPr lang="en-US" sz="2400" dirty="0" smtClean="0"/>
              <a:t> * temp / 2 &gt; 0</a:t>
            </a:r>
          </a:p>
          <a:p>
            <a:r>
              <a:rPr lang="en-US" sz="2400" dirty="0" smtClean="0"/>
              <a:t>    temp = (</a:t>
            </a:r>
            <a:r>
              <a:rPr lang="en-US" sz="2400" dirty="0" err="1" smtClean="0"/>
              <a:t>eps</a:t>
            </a:r>
            <a:r>
              <a:rPr lang="en-US" sz="2400" dirty="0" smtClean="0"/>
              <a:t> * temp / 2) % ;</a:t>
            </a:r>
          </a:p>
          <a:p>
            <a:r>
              <a:rPr lang="en-US" sz="2400" dirty="0" smtClean="0"/>
              <a:t>    if (temp &gt; 0)</a:t>
            </a:r>
          </a:p>
          <a:p>
            <a:r>
              <a:rPr lang="en-US" sz="2400" dirty="0" smtClean="0"/>
              <a:t>        x = temp;</a:t>
            </a:r>
          </a:p>
          <a:p>
            <a:r>
              <a:rPr lang="en-US" sz="2400" dirty="0" smtClean="0"/>
              <a:t>    end</a:t>
            </a:r>
          </a:p>
          <a:p>
            <a:r>
              <a:rPr lang="en-US" sz="2400" dirty="0" smtClean="0"/>
              <a:t>end</a:t>
            </a:r>
          </a:p>
          <a:p>
            <a:endParaRPr lang="en-US" dirty="0"/>
          </a:p>
        </p:txBody>
      </p:sp>
      <p:sp>
        <p:nvSpPr>
          <p:cNvPr id="3" name="Foliennummernplatzhalter 2"/>
          <p:cNvSpPr>
            <a:spLocks noGrp="1"/>
          </p:cNvSpPr>
          <p:nvPr>
            <p:ph type="sldNum" sz="quarter" idx="11"/>
          </p:nvPr>
        </p:nvSpPr>
        <p:spPr/>
        <p:txBody>
          <a:bodyPr/>
          <a:lstStyle/>
          <a:p>
            <a:fld id="{1EC142DF-A9CD-4715-8E6E-19A95AC2A1E0}" type="slidenum">
              <a:rPr lang="de-DE" smtClean="0"/>
              <a:pPr/>
              <a:t>16</a:t>
            </a:fld>
            <a:endParaRPr lang="de-DE"/>
          </a:p>
        </p:txBody>
      </p:sp>
      <p:sp>
        <p:nvSpPr>
          <p:cNvPr id="4" name="Titel 3"/>
          <p:cNvSpPr>
            <a:spLocks noGrp="1"/>
          </p:cNvSpPr>
          <p:nvPr>
            <p:ph type="title"/>
          </p:nvPr>
        </p:nvSpPr>
        <p:spPr/>
        <p:txBody>
          <a:bodyPr/>
          <a:lstStyle/>
          <a:p>
            <a:r>
              <a:rPr lang="en-US" dirty="0" smtClean="0"/>
              <a:t>MATLAB und Heisenberg </a:t>
            </a:r>
            <a:r>
              <a:rPr lang="en-US" dirty="0" err="1" smtClean="0"/>
              <a:t>Effekt</a:t>
            </a:r>
            <a:endParaRPr lang="en-US" dirty="0"/>
          </a:p>
        </p:txBody>
      </p:sp>
      <p:sp>
        <p:nvSpPr>
          <p:cNvPr id="5" name="Textfeld 4"/>
          <p:cNvSpPr txBox="1"/>
          <p:nvPr/>
        </p:nvSpPr>
        <p:spPr>
          <a:xfrm>
            <a:off x="5861082" y="1628800"/>
            <a:ext cx="2494594" cy="3046988"/>
          </a:xfrm>
          <a:prstGeom prst="rect">
            <a:avLst/>
          </a:prstGeom>
          <a:noFill/>
        </p:spPr>
        <p:txBody>
          <a:bodyPr wrap="none" rtlCol="0">
            <a:spAutoFit/>
          </a:bodyPr>
          <a:lstStyle/>
          <a:p>
            <a:r>
              <a:rPr lang="en-US" sz="2400" dirty="0" err="1" smtClean="0">
                <a:latin typeface="Arial" pitchFamily="34" charset="0"/>
                <a:cs typeface="Arial" pitchFamily="34" charset="0"/>
              </a:rPr>
              <a:t>heisen.m</a:t>
            </a:r>
            <a:endParaRPr lang="en-US" sz="2400" dirty="0" smtClean="0">
              <a:latin typeface="Arial" pitchFamily="34" charset="0"/>
              <a:cs typeface="Arial" pitchFamily="34" charset="0"/>
            </a:endParaRPr>
          </a:p>
          <a:p>
            <a:endParaRPr lang="en-US" sz="2400" dirty="0" smtClean="0">
              <a:latin typeface="Arial" pitchFamily="34" charset="0"/>
              <a:cs typeface="Arial" pitchFamily="34" charset="0"/>
            </a:endParaRPr>
          </a:p>
          <a:p>
            <a:r>
              <a:rPr lang="en-US" sz="2400" dirty="0" smtClean="0">
                <a:latin typeface="Arial" pitchFamily="34" charset="0"/>
                <a:cs typeface="Arial" pitchFamily="34" charset="0"/>
              </a:rPr>
              <a:t>a = 1; </a:t>
            </a:r>
          </a:p>
          <a:p>
            <a:r>
              <a:rPr lang="en-US" sz="2400" dirty="0" smtClean="0">
                <a:latin typeface="Arial" pitchFamily="34" charset="0"/>
                <a:cs typeface="Arial" pitchFamily="34" charset="0"/>
              </a:rPr>
              <a:t>while a*</a:t>
            </a:r>
            <a:r>
              <a:rPr lang="en-US" sz="2400" dirty="0" err="1" smtClean="0">
                <a:latin typeface="Arial" pitchFamily="34" charset="0"/>
                <a:cs typeface="Arial" pitchFamily="34" charset="0"/>
              </a:rPr>
              <a:t>eps</a:t>
            </a:r>
            <a:r>
              <a:rPr lang="en-US" sz="2400" dirty="0" smtClean="0">
                <a:latin typeface="Arial" pitchFamily="34" charset="0"/>
                <a:cs typeface="Arial" pitchFamily="34" charset="0"/>
              </a:rPr>
              <a:t>&gt;0 </a:t>
            </a:r>
          </a:p>
          <a:p>
            <a:r>
              <a:rPr lang="en-US" sz="2400" dirty="0" smtClean="0">
                <a:latin typeface="Arial" pitchFamily="34" charset="0"/>
                <a:cs typeface="Arial" pitchFamily="34" charset="0"/>
              </a:rPr>
              <a:t>           last = a; </a:t>
            </a:r>
          </a:p>
          <a:p>
            <a:r>
              <a:rPr lang="en-US" sz="2400" dirty="0" smtClean="0">
                <a:latin typeface="Arial" pitchFamily="34" charset="0"/>
                <a:cs typeface="Arial" pitchFamily="34" charset="0"/>
              </a:rPr>
              <a:t>           a = a/2.0; </a:t>
            </a:r>
          </a:p>
          <a:p>
            <a:r>
              <a:rPr lang="en-US" sz="2400" dirty="0" smtClean="0">
                <a:latin typeface="Arial" pitchFamily="34" charset="0"/>
                <a:cs typeface="Arial" pitchFamily="34" charset="0"/>
              </a:rPr>
              <a:t>end </a:t>
            </a:r>
          </a:p>
          <a:p>
            <a:r>
              <a:rPr lang="en-US" sz="2400" dirty="0" smtClean="0">
                <a:latin typeface="Arial" pitchFamily="34" charset="0"/>
                <a:cs typeface="Arial" pitchFamily="34" charset="0"/>
              </a:rPr>
              <a:t>a = last</a:t>
            </a:r>
            <a:endParaRPr lang="en-US" sz="2400" dirty="0">
              <a:latin typeface="Arial" pitchFamily="34" charset="0"/>
              <a:cs typeface="Arial" pitchFamily="34" charset="0"/>
            </a:endParaRPr>
          </a:p>
        </p:txBody>
      </p:sp>
      <p:sp>
        <p:nvSpPr>
          <p:cNvPr id="6" name="Textfeld 5"/>
          <p:cNvSpPr txBox="1"/>
          <p:nvPr/>
        </p:nvSpPr>
        <p:spPr>
          <a:xfrm>
            <a:off x="1082180" y="5877272"/>
            <a:ext cx="7858883" cy="830997"/>
          </a:xfrm>
          <a:prstGeom prst="rect">
            <a:avLst/>
          </a:prstGeom>
          <a:noFill/>
        </p:spPr>
        <p:txBody>
          <a:bodyPr wrap="none" rtlCol="0">
            <a:spAutoFit/>
          </a:bodyPr>
          <a:lstStyle/>
          <a:p>
            <a:r>
              <a:rPr lang="en-US" dirty="0" err="1" smtClean="0">
                <a:latin typeface="Arial" pitchFamily="34" charset="0"/>
                <a:cs typeface="Arial" pitchFamily="34" charset="0"/>
              </a:rPr>
              <a:t>Unterschiedliche</a:t>
            </a:r>
            <a:r>
              <a:rPr lang="en-US" sz="2400" dirty="0" smtClean="0">
                <a:latin typeface="Arial" pitchFamily="34" charset="0"/>
                <a:cs typeface="Arial" pitchFamily="34" charset="0"/>
              </a:rPr>
              <a:t> </a:t>
            </a:r>
            <a:r>
              <a:rPr lang="en-US" dirty="0" err="1" smtClean="0">
                <a:latin typeface="Arial" pitchFamily="34" charset="0"/>
                <a:cs typeface="Arial" pitchFamily="34" charset="0"/>
              </a:rPr>
              <a:t>R</a:t>
            </a:r>
            <a:r>
              <a:rPr lang="en-US" sz="2400" dirty="0" err="1" smtClean="0">
                <a:latin typeface="Arial" pitchFamily="34" charset="0"/>
                <a:cs typeface="Arial" pitchFamily="34" charset="0"/>
              </a:rPr>
              <a:t>esultate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abhängig</a:t>
            </a:r>
            <a:r>
              <a:rPr lang="en-US" sz="2400" dirty="0" smtClean="0">
                <a:latin typeface="Arial" pitchFamily="34" charset="0"/>
                <a:cs typeface="Arial" pitchFamily="34" charset="0"/>
              </a:rPr>
              <a:t> von </a:t>
            </a:r>
            <a:r>
              <a:rPr lang="en-US" sz="2400" dirty="0" err="1" smtClean="0">
                <a:latin typeface="Arial" pitchFamily="34" charset="0"/>
                <a:cs typeface="Arial" pitchFamily="34" charset="0"/>
              </a:rPr>
              <a:t>Ausgabe</a:t>
            </a:r>
            <a:r>
              <a:rPr lang="en-US" sz="2400" dirty="0" smtClean="0">
                <a:latin typeface="Arial" pitchFamily="34" charset="0"/>
                <a:cs typeface="Arial" pitchFamily="34" charset="0"/>
              </a:rPr>
              <a:t> </a:t>
            </a:r>
            <a:r>
              <a:rPr lang="en-US" sz="2400" dirty="0" err="1" smtClean="0">
                <a:latin typeface="Arial" pitchFamily="34" charset="0"/>
                <a:cs typeface="Arial" pitchFamily="34" charset="0"/>
              </a:rPr>
              <a:t>oder</a:t>
            </a:r>
            <a:r>
              <a:rPr lang="en-US" sz="2400" dirty="0" smtClean="0">
                <a:latin typeface="Arial" pitchFamily="34" charset="0"/>
                <a:cs typeface="Arial" pitchFamily="34" charset="0"/>
              </a:rPr>
              <a:t> </a:t>
            </a:r>
          </a:p>
          <a:p>
            <a:r>
              <a:rPr lang="en-US" dirty="0" smtClean="0">
                <a:latin typeface="Arial" pitchFamily="34" charset="0"/>
                <a:cs typeface="Arial" pitchFamily="34" charset="0"/>
              </a:rPr>
              <a:t>Art </a:t>
            </a:r>
            <a:r>
              <a:rPr lang="en-US" dirty="0" err="1" smtClean="0">
                <a:latin typeface="Arial" pitchFamily="34" charset="0"/>
                <a:cs typeface="Arial" pitchFamily="34" charset="0"/>
              </a:rPr>
              <a:t>der</a:t>
            </a:r>
            <a:r>
              <a:rPr lang="en-US" dirty="0" smtClean="0">
                <a:latin typeface="Arial" pitchFamily="34" charset="0"/>
                <a:cs typeface="Arial" pitchFamily="34" charset="0"/>
              </a:rPr>
              <a:t> </a:t>
            </a:r>
            <a:r>
              <a:rPr lang="en-US" dirty="0" err="1" smtClean="0">
                <a:latin typeface="Arial" pitchFamily="34" charset="0"/>
                <a:cs typeface="Arial" pitchFamily="34" charset="0"/>
              </a:rPr>
              <a:t>Ausführung</a:t>
            </a:r>
            <a:r>
              <a:rPr lang="en-US" dirty="0" smtClean="0">
                <a:latin typeface="Arial" pitchFamily="34" charset="0"/>
                <a:cs typeface="Arial" pitchFamily="34" charset="0"/>
              </a:rPr>
              <a:t>.</a:t>
            </a:r>
            <a:endParaRPr lang="en-US" sz="24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idx="1"/>
          </p:nvPr>
        </p:nvSpPr>
        <p:spPr>
          <a:xfrm>
            <a:off x="107504" y="1700808"/>
            <a:ext cx="7772400" cy="2088232"/>
          </a:xfrm>
        </p:spPr>
        <p:txBody>
          <a:bodyPr/>
          <a:lstStyle/>
          <a:p>
            <a:r>
              <a:rPr lang="en-US" dirty="0" err="1" smtClean="0"/>
              <a:t>Bohrbug</a:t>
            </a:r>
            <a:r>
              <a:rPr lang="en-US" dirty="0" smtClean="0"/>
              <a:t>: </a:t>
            </a:r>
            <a:r>
              <a:rPr lang="en-US" dirty="0" err="1" smtClean="0"/>
              <a:t>deterministisch</a:t>
            </a:r>
            <a:endParaRPr lang="en-US" dirty="0" smtClean="0"/>
          </a:p>
          <a:p>
            <a:endParaRPr lang="en-US" dirty="0" smtClean="0"/>
          </a:p>
          <a:p>
            <a:r>
              <a:rPr lang="en-US" dirty="0" err="1" smtClean="0"/>
              <a:t>Schrödingbug</a:t>
            </a:r>
            <a:r>
              <a:rPr lang="en-US" dirty="0" smtClean="0"/>
              <a:t>: </a:t>
            </a:r>
            <a:r>
              <a:rPr lang="en-US" dirty="0" err="1" smtClean="0"/>
              <a:t>nondeterministisch</a:t>
            </a:r>
            <a:endParaRPr lang="en-US" dirty="0" smtClean="0"/>
          </a:p>
        </p:txBody>
      </p:sp>
      <p:sp>
        <p:nvSpPr>
          <p:cNvPr id="3" name="Titel 2"/>
          <p:cNvSpPr>
            <a:spLocks noGrp="1"/>
          </p:cNvSpPr>
          <p:nvPr>
            <p:ph type="title"/>
          </p:nvPr>
        </p:nvSpPr>
        <p:spPr/>
        <p:txBody>
          <a:bodyPr/>
          <a:lstStyle/>
          <a:p>
            <a:r>
              <a:rPr lang="en-US" dirty="0" err="1" smtClean="0"/>
              <a:t>Charakterisierung</a:t>
            </a:r>
            <a:r>
              <a:rPr lang="en-US" dirty="0" smtClean="0"/>
              <a:t> von Bugs</a:t>
            </a:r>
            <a:endParaRPr lang="en-US" dirty="0"/>
          </a:p>
        </p:txBody>
      </p:sp>
      <p:grpSp>
        <p:nvGrpSpPr>
          <p:cNvPr id="9" name="Gruppieren 8"/>
          <p:cNvGrpSpPr/>
          <p:nvPr/>
        </p:nvGrpSpPr>
        <p:grpSpPr>
          <a:xfrm>
            <a:off x="179512" y="4309933"/>
            <a:ext cx="8964488" cy="2554545"/>
            <a:chOff x="179512" y="4309933"/>
            <a:chExt cx="8964488" cy="2554545"/>
          </a:xfrm>
        </p:grpSpPr>
        <p:sp>
          <p:nvSpPr>
            <p:cNvPr id="5" name="Textfeld 4"/>
            <p:cNvSpPr txBox="1"/>
            <p:nvPr/>
          </p:nvSpPr>
          <p:spPr>
            <a:xfrm>
              <a:off x="179512" y="4309933"/>
              <a:ext cx="8507457" cy="2554545"/>
            </a:xfrm>
            <a:prstGeom prst="rect">
              <a:avLst/>
            </a:prstGeom>
            <a:noFill/>
          </p:spPr>
          <p:txBody>
            <a:bodyPr wrap="square" rtlCol="0">
              <a:spAutoFit/>
            </a:bodyPr>
            <a:lstStyle/>
            <a:p>
              <a:r>
                <a:rPr lang="en-US" sz="3200" dirty="0" err="1" smtClean="0"/>
                <a:t>Heisenbug</a:t>
              </a:r>
              <a:r>
                <a:rPr lang="en-US" sz="3200" dirty="0" smtClean="0"/>
                <a:t>: </a:t>
              </a:r>
              <a:r>
                <a:rPr lang="en-US" sz="3200" dirty="0" err="1" smtClean="0"/>
                <a:t>beeinflusst</a:t>
              </a:r>
              <a:r>
                <a:rPr lang="en-US" sz="3200" dirty="0" smtClean="0"/>
                <a:t> </a:t>
              </a:r>
              <a:r>
                <a:rPr lang="en-US" sz="3200" dirty="0" err="1" smtClean="0"/>
                <a:t>durch</a:t>
              </a:r>
              <a:r>
                <a:rPr lang="en-US" sz="3200" dirty="0" smtClean="0"/>
                <a:t> </a:t>
              </a:r>
              <a:r>
                <a:rPr lang="en-US" sz="3200" dirty="0" err="1" smtClean="0"/>
                <a:t>Beobachter</a:t>
              </a:r>
              <a:endParaRPr lang="en-US" sz="3200" dirty="0" smtClean="0"/>
            </a:p>
            <a:p>
              <a:endParaRPr lang="en-US" sz="3200" dirty="0" smtClean="0"/>
            </a:p>
            <a:p>
              <a:endParaRPr lang="en-US" sz="3200" dirty="0" smtClean="0"/>
            </a:p>
            <a:p>
              <a:r>
                <a:rPr lang="en-US" sz="3200" dirty="0" smtClean="0"/>
                <a:t>Lance Armstrong Bug: </a:t>
              </a:r>
              <a:r>
                <a:rPr lang="en-US" sz="3200" dirty="0" err="1" smtClean="0"/>
                <a:t>verschwindet</a:t>
              </a:r>
              <a:r>
                <a:rPr lang="en-US" sz="3200" dirty="0" smtClean="0"/>
                <a:t>,               </a:t>
              </a:r>
            </a:p>
            <a:p>
              <a:r>
                <a:rPr lang="en-US" sz="3200" dirty="0" smtClean="0"/>
                <a:t>                                      </a:t>
              </a:r>
              <a:r>
                <a:rPr lang="en-US" sz="3200" dirty="0" err="1" smtClean="0"/>
                <a:t>wenn</a:t>
              </a:r>
              <a:r>
                <a:rPr lang="en-US" sz="3200" dirty="0" smtClean="0"/>
                <a:t> man </a:t>
              </a:r>
              <a:r>
                <a:rPr lang="en-US" sz="3200" dirty="0" err="1" smtClean="0"/>
                <a:t>nach</a:t>
              </a:r>
              <a:r>
                <a:rPr lang="en-US" sz="3200" dirty="0" smtClean="0"/>
                <a:t> </a:t>
              </a:r>
              <a:r>
                <a:rPr lang="en-US" sz="3200" dirty="0" err="1" smtClean="0"/>
                <a:t>ihm</a:t>
              </a:r>
              <a:r>
                <a:rPr lang="en-US" sz="3200" dirty="0" smtClean="0"/>
                <a:t> </a:t>
              </a:r>
              <a:r>
                <a:rPr lang="en-US" sz="3200" dirty="0" err="1" smtClean="0"/>
                <a:t>sucht</a:t>
              </a:r>
              <a:r>
                <a:rPr lang="en-US" sz="3200" dirty="0" smtClean="0"/>
                <a:t>!</a:t>
              </a:r>
              <a:endParaRPr lang="en-US" sz="3200" dirty="0" smtClean="0"/>
            </a:p>
          </p:txBody>
        </p:sp>
        <p:pic>
          <p:nvPicPr>
            <p:cNvPr id="6" name="Grafik 5" descr="unscharf_quantenobjekte_ges.gif"/>
            <p:cNvPicPr>
              <a:picLocks noChangeAspect="1"/>
            </p:cNvPicPr>
            <p:nvPr/>
          </p:nvPicPr>
          <p:blipFill>
            <a:blip r:embed="rId2" cstate="print"/>
            <a:srcRect b="53478"/>
            <a:stretch>
              <a:fillRect/>
            </a:stretch>
          </p:blipFill>
          <p:spPr>
            <a:xfrm>
              <a:off x="6096000" y="4725144"/>
              <a:ext cx="3048000" cy="576064"/>
            </a:xfrm>
            <a:prstGeom prst="rect">
              <a:avLst/>
            </a:prstGeom>
          </p:spPr>
        </p:pic>
      </p:grpSp>
      <p:pic>
        <p:nvPicPr>
          <p:cNvPr id="7" name="Grafik 6" descr="bohr.jpg"/>
          <p:cNvPicPr>
            <a:picLocks noChangeAspect="1"/>
          </p:cNvPicPr>
          <p:nvPr/>
        </p:nvPicPr>
        <p:blipFill>
          <a:blip r:embed="rId3" cstate="print"/>
          <a:stretch>
            <a:fillRect/>
          </a:stretch>
        </p:blipFill>
        <p:spPr>
          <a:xfrm>
            <a:off x="4499992" y="1340768"/>
            <a:ext cx="1080120" cy="1164129"/>
          </a:xfrm>
          <a:prstGeom prst="rect">
            <a:avLst/>
          </a:prstGeom>
        </p:spPr>
      </p:pic>
      <p:pic>
        <p:nvPicPr>
          <p:cNvPr id="8" name="Grafik 7" descr="schroeding.jpg"/>
          <p:cNvPicPr>
            <a:picLocks noChangeAspect="1"/>
          </p:cNvPicPr>
          <p:nvPr/>
        </p:nvPicPr>
        <p:blipFill>
          <a:blip r:embed="rId4" cstate="print"/>
          <a:stretch>
            <a:fillRect/>
          </a:stretch>
        </p:blipFill>
        <p:spPr>
          <a:xfrm>
            <a:off x="5940152" y="2348880"/>
            <a:ext cx="1642070" cy="1642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44624"/>
            <a:ext cx="7772400" cy="1143000"/>
          </a:xfrm>
        </p:spPr>
        <p:txBody>
          <a:bodyPr/>
          <a:lstStyle/>
          <a:p>
            <a:pPr eaLnBrk="1" hangingPunct="1"/>
            <a:r>
              <a:rPr lang="de-DE" dirty="0" err="1" smtClean="0"/>
              <a:t>Murphy‘s</a:t>
            </a:r>
            <a:r>
              <a:rPr lang="de-DE" dirty="0" smtClean="0"/>
              <a:t> Gesetz:</a:t>
            </a:r>
          </a:p>
        </p:txBody>
      </p:sp>
      <p:sp>
        <p:nvSpPr>
          <p:cNvPr id="5123" name="Rectangle 3"/>
          <p:cNvSpPr>
            <a:spLocks noGrp="1" noChangeArrowheads="1"/>
          </p:cNvSpPr>
          <p:nvPr>
            <p:ph type="body" idx="1"/>
          </p:nvPr>
        </p:nvSpPr>
        <p:spPr>
          <a:xfrm>
            <a:off x="35496" y="1124745"/>
            <a:ext cx="8928992" cy="5040560"/>
          </a:xfrm>
        </p:spPr>
        <p:txBody>
          <a:bodyPr/>
          <a:lstStyle/>
          <a:p>
            <a:pPr eaLnBrk="1" hangingPunct="1">
              <a:lnSpc>
                <a:spcPct val="80000"/>
              </a:lnSpc>
            </a:pPr>
            <a:r>
              <a:rPr lang="de-DE" sz="2400" dirty="0" smtClean="0"/>
              <a:t>Wenn irgendein Teil einer Maschine falsch eingebaut werden kann, so wird sich immer jemand finden, der das auch tut.</a:t>
            </a:r>
          </a:p>
          <a:p>
            <a:pPr eaLnBrk="1" hangingPunct="1">
              <a:lnSpc>
                <a:spcPct val="80000"/>
              </a:lnSpc>
            </a:pPr>
            <a:r>
              <a:rPr lang="de-DE" sz="2400" dirty="0" smtClean="0"/>
              <a:t>Nach dem Auseinander- und Zusammenbauen einer Vorrichtung bleiben immer einige Teile übrig.</a:t>
            </a:r>
          </a:p>
          <a:p>
            <a:pPr eaLnBrk="1" hangingPunct="1">
              <a:lnSpc>
                <a:spcPct val="80000"/>
              </a:lnSpc>
            </a:pPr>
            <a:r>
              <a:rPr lang="de-DE" sz="2400" dirty="0" smtClean="0">
                <a:solidFill>
                  <a:srgbClr val="FF0000"/>
                </a:solidFill>
              </a:rPr>
              <a:t>Bei einer beliebigen Berechnung wird die Zahl, deren Richtigkeit für alle offensichtlich ist, zur Fehlerquelle</a:t>
            </a:r>
            <a:r>
              <a:rPr lang="de-DE" sz="2400" b="1" dirty="0" smtClean="0">
                <a:solidFill>
                  <a:srgbClr val="FF0000"/>
                </a:solidFill>
              </a:rPr>
              <a:t>.</a:t>
            </a:r>
          </a:p>
          <a:p>
            <a:pPr eaLnBrk="1" hangingPunct="1">
              <a:lnSpc>
                <a:spcPct val="80000"/>
              </a:lnSpc>
            </a:pPr>
            <a:r>
              <a:rPr lang="de-DE" sz="2400" dirty="0" smtClean="0"/>
              <a:t>Wenn es mehrere Möglichkeiten gibt, eine Aufgabe zu erledigen und eine davon in einer Katastrophe enden kann, dann wird es jemand genau so machen.</a:t>
            </a:r>
          </a:p>
          <a:p>
            <a:pPr eaLnBrk="1" hangingPunct="1">
              <a:lnSpc>
                <a:spcPct val="80000"/>
              </a:lnSpc>
            </a:pPr>
            <a:r>
              <a:rPr lang="de-DE" sz="2400" dirty="0" smtClean="0"/>
              <a:t>Alles, was schief gehen kann, wird auch schief gehen</a:t>
            </a:r>
            <a:r>
              <a:rPr lang="de-DE" sz="2400" i="1" dirty="0" smtClean="0"/>
              <a:t> - </a:t>
            </a:r>
            <a:r>
              <a:rPr lang="de-DE" sz="2400" dirty="0" smtClean="0"/>
              <a:t>es ist nur eine Frage der Zeit!</a:t>
            </a:r>
          </a:p>
          <a:p>
            <a:pPr eaLnBrk="1" hangingPunct="1">
              <a:lnSpc>
                <a:spcPct val="80000"/>
              </a:lnSpc>
            </a:pPr>
            <a:r>
              <a:rPr lang="de-DE" sz="2400" dirty="0" smtClean="0"/>
              <a:t>Wenn etwas auf verschiedene Arten schief gehen kann, dann geht es immer auf die Art schief, die am meisten Schaden anrichtet. </a:t>
            </a:r>
          </a:p>
          <a:p>
            <a:pPr eaLnBrk="1" hangingPunct="1">
              <a:lnSpc>
                <a:spcPct val="80000"/>
              </a:lnSpc>
            </a:pPr>
            <a:r>
              <a:rPr lang="de-DE" sz="2400" dirty="0" smtClean="0"/>
              <a:t>Hat man alle Möglichkeiten ausgeschlossen, auf die etwas schief gehen kann, eröffnet sich sofort eine neue Möglichkeit. </a:t>
            </a:r>
          </a:p>
        </p:txBody>
      </p:sp>
      <p:sp>
        <p:nvSpPr>
          <p:cNvPr id="4" name="Textfeld 3"/>
          <p:cNvSpPr txBox="1"/>
          <p:nvPr/>
        </p:nvSpPr>
        <p:spPr>
          <a:xfrm>
            <a:off x="395536" y="6279703"/>
            <a:ext cx="8590365" cy="461665"/>
          </a:xfrm>
          <a:prstGeom prst="rect">
            <a:avLst/>
          </a:prstGeom>
          <a:noFill/>
        </p:spPr>
        <p:txBody>
          <a:bodyPr wrap="none" rtlCol="0">
            <a:spAutoFit/>
          </a:bodyPr>
          <a:lstStyle/>
          <a:p>
            <a:r>
              <a:rPr lang="en-US" dirty="0" smtClean="0">
                <a:solidFill>
                  <a:srgbClr val="FF0000"/>
                </a:solidFill>
              </a:rPr>
              <a:t>Je </a:t>
            </a:r>
            <a:r>
              <a:rPr lang="en-US" dirty="0" err="1" smtClean="0">
                <a:solidFill>
                  <a:srgbClr val="FF0000"/>
                </a:solidFill>
              </a:rPr>
              <a:t>größer</a:t>
            </a:r>
            <a:r>
              <a:rPr lang="en-US" dirty="0" smtClean="0">
                <a:solidFill>
                  <a:srgbClr val="FF0000"/>
                </a:solidFill>
              </a:rPr>
              <a:t> die </a:t>
            </a:r>
            <a:r>
              <a:rPr lang="en-US" dirty="0" err="1" smtClean="0">
                <a:solidFill>
                  <a:srgbClr val="FF0000"/>
                </a:solidFill>
              </a:rPr>
              <a:t>Menge</a:t>
            </a:r>
            <a:r>
              <a:rPr lang="en-US" dirty="0" smtClean="0">
                <a:solidFill>
                  <a:srgbClr val="FF0000"/>
                </a:solidFill>
              </a:rPr>
              <a:t>, </a:t>
            </a:r>
            <a:r>
              <a:rPr lang="en-US" dirty="0" err="1" smtClean="0">
                <a:solidFill>
                  <a:srgbClr val="FF0000"/>
                </a:solidFill>
              </a:rPr>
              <a:t>desto</a:t>
            </a:r>
            <a:r>
              <a:rPr lang="en-US" dirty="0" smtClean="0">
                <a:solidFill>
                  <a:srgbClr val="FF0000"/>
                </a:solidFill>
              </a:rPr>
              <a:t> </a:t>
            </a:r>
            <a:r>
              <a:rPr lang="en-US" dirty="0" err="1" smtClean="0">
                <a:solidFill>
                  <a:srgbClr val="FF0000"/>
                </a:solidFill>
              </a:rPr>
              <a:t>mehr</a:t>
            </a:r>
            <a:r>
              <a:rPr lang="en-US" dirty="0" smtClean="0">
                <a:solidFill>
                  <a:srgbClr val="FF0000"/>
                </a:solidFill>
              </a:rPr>
              <a:t> Mist </a:t>
            </a:r>
            <a:r>
              <a:rPr lang="en-US" dirty="0" err="1" smtClean="0">
                <a:solidFill>
                  <a:srgbClr val="FF0000"/>
                </a:solidFill>
              </a:rPr>
              <a:t>kommt</a:t>
            </a:r>
            <a:r>
              <a:rPr lang="en-US" dirty="0" smtClean="0">
                <a:solidFill>
                  <a:srgbClr val="FF0000"/>
                </a:solidFill>
              </a:rPr>
              <a:t> </a:t>
            </a:r>
            <a:r>
              <a:rPr lang="en-US" dirty="0" err="1" smtClean="0">
                <a:solidFill>
                  <a:srgbClr val="FF0000"/>
                </a:solidFill>
              </a:rPr>
              <a:t>darin</a:t>
            </a:r>
            <a:r>
              <a:rPr lang="en-US" dirty="0" smtClean="0">
                <a:solidFill>
                  <a:srgbClr val="FF0000"/>
                </a:solidFill>
              </a:rPr>
              <a:t> </a:t>
            </a:r>
            <a:r>
              <a:rPr lang="en-US" dirty="0" err="1" smtClean="0">
                <a:solidFill>
                  <a:srgbClr val="FF0000"/>
                </a:solidFill>
              </a:rPr>
              <a:t>vor</a:t>
            </a:r>
            <a:r>
              <a:rPr lang="en-US" dirty="0" smtClean="0">
                <a:solidFill>
                  <a:srgbClr val="FF0000"/>
                </a:solidFill>
              </a:rPr>
              <a:t> (</a:t>
            </a:r>
            <a:r>
              <a:rPr lang="en-US" dirty="0" err="1" smtClean="0">
                <a:solidFill>
                  <a:srgbClr val="FF0000"/>
                </a:solidFill>
              </a:rPr>
              <a:t>P.Diaconis</a:t>
            </a:r>
            <a:r>
              <a:rPr lang="en-US" dirty="0" smtClean="0">
                <a:solidFill>
                  <a:srgbClr val="FF0000"/>
                </a:solidFill>
              </a:rPr>
              <a:t>)</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r>
              <a:rPr lang="en-US" noProof="0" dirty="0" err="1" smtClean="0">
                <a:solidFill>
                  <a:schemeClr val="tx1"/>
                </a:solidFill>
              </a:rPr>
              <a:t>Ariane</a:t>
            </a:r>
            <a:r>
              <a:rPr lang="en-US" noProof="0" dirty="0" smtClean="0">
                <a:solidFill>
                  <a:schemeClr val="tx1"/>
                </a:solidFill>
              </a:rPr>
              <a:t> 5  (4.6.1996)</a:t>
            </a:r>
          </a:p>
        </p:txBody>
      </p:sp>
      <p:sp>
        <p:nvSpPr>
          <p:cNvPr id="4" name="Rechteck 3"/>
          <p:cNvSpPr/>
          <p:nvPr/>
        </p:nvSpPr>
        <p:spPr>
          <a:xfrm>
            <a:off x="2286000" y="3013502"/>
            <a:ext cx="4572000" cy="830997"/>
          </a:xfrm>
          <a:prstGeom prst="rect">
            <a:avLst/>
          </a:prstGeom>
        </p:spPr>
        <p:txBody>
          <a:bodyPr>
            <a:spAutoFit/>
          </a:bodyPr>
          <a:lstStyle/>
          <a:p>
            <a:r>
              <a:rPr lang="de-DE" dirty="0" smtClean="0"/>
              <a:t>http://enumath2013.epfl.ch/PublicRegistrationForm_2.php</a:t>
            </a:r>
            <a:endParaRPr lang="de-DE" dirty="0"/>
          </a:p>
        </p:txBody>
      </p:sp>
      <p:pic>
        <p:nvPicPr>
          <p:cNvPr id="5" name="ariane5_beide_gut.mpg">
            <a:hlinkClick r:id="" action="ppaction://media"/>
          </p:cNvPr>
          <p:cNvPicPr>
            <a:picLocks noRot="1" noChangeAspect="1"/>
          </p:cNvPicPr>
          <p:nvPr>
            <a:videoFile r:link="rId1"/>
          </p:nvPr>
        </p:nvPicPr>
        <p:blipFill>
          <a:blip r:embed="rId4" cstate="print"/>
          <a:stretch>
            <a:fillRect/>
          </a:stretch>
        </p:blipFill>
        <p:spPr>
          <a:xfrm>
            <a:off x="1619672" y="1916832"/>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39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gripenfl_avi.avi">
            <a:hlinkClick r:id="" action="ppaction://media"/>
          </p:cNvPr>
          <p:cNvPicPr>
            <a:picLocks noRot="1" noChangeAspect="1"/>
          </p:cNvPicPr>
          <p:nvPr>
            <a:videoFile r:link="rId1"/>
          </p:nvPr>
        </p:nvPicPr>
        <p:blipFill>
          <a:blip r:embed="rId3" cstate="print"/>
          <a:stretch>
            <a:fillRect/>
          </a:stretch>
        </p:blipFill>
        <p:spPr>
          <a:xfrm>
            <a:off x="1763688" y="1709936"/>
            <a:ext cx="5940491" cy="4455368"/>
          </a:xfrm>
          <a:prstGeom prst="rect">
            <a:avLst/>
          </a:prstGeom>
        </p:spPr>
      </p:pic>
      <p:sp>
        <p:nvSpPr>
          <p:cNvPr id="5" name="Titel 4"/>
          <p:cNvSpPr>
            <a:spLocks noGrp="1"/>
          </p:cNvSpPr>
          <p:nvPr>
            <p:ph type="title"/>
          </p:nvPr>
        </p:nvSpPr>
        <p:spPr>
          <a:xfrm>
            <a:off x="683568" y="188640"/>
            <a:ext cx="7772400" cy="1143000"/>
          </a:xfrm>
        </p:spPr>
        <p:txBody>
          <a:bodyPr/>
          <a:lstStyle/>
          <a:p>
            <a:r>
              <a:rPr lang="en-US" dirty="0" err="1" smtClean="0"/>
              <a:t>Kritische</a:t>
            </a:r>
            <a:r>
              <a:rPr lang="en-US" dirty="0" smtClean="0"/>
              <a:t> Software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609600"/>
            <a:ext cx="7772400" cy="1143000"/>
          </a:xfrm>
        </p:spPr>
        <p:txBody>
          <a:bodyPr/>
          <a:lstStyle/>
          <a:p>
            <a:pPr eaLnBrk="1" hangingPunct="1"/>
            <a:r>
              <a:rPr lang="en-US" noProof="0" dirty="0" err="1" smtClean="0"/>
              <a:t>Ariane</a:t>
            </a:r>
            <a:r>
              <a:rPr lang="en-US" noProof="0" dirty="0" smtClean="0"/>
              <a:t> 5   </a:t>
            </a:r>
          </a:p>
        </p:txBody>
      </p:sp>
      <p:pic>
        <p:nvPicPr>
          <p:cNvPr id="11269" name="Picture 5" descr="ariane5"/>
          <p:cNvPicPr>
            <a:picLocks noChangeAspect="1" noChangeArrowheads="1"/>
          </p:cNvPicPr>
          <p:nvPr/>
        </p:nvPicPr>
        <p:blipFill>
          <a:blip r:embed="rId3" cstate="print"/>
          <a:srcRect/>
          <a:stretch>
            <a:fillRect/>
          </a:stretch>
        </p:blipFill>
        <p:spPr bwMode="auto">
          <a:xfrm>
            <a:off x="5618163" y="0"/>
            <a:ext cx="3525837" cy="6858000"/>
          </a:xfrm>
          <a:prstGeom prst="rect">
            <a:avLst/>
          </a:prstGeom>
          <a:noFill/>
          <a:ln w="9525">
            <a:noFill/>
            <a:miter lim="800000"/>
            <a:headEnd/>
            <a:tailEnd/>
          </a:ln>
        </p:spPr>
      </p:pic>
      <p:sp>
        <p:nvSpPr>
          <p:cNvPr id="6" name="Rectangle 3"/>
          <p:cNvSpPr txBox="1">
            <a:spLocks noChangeArrowheads="1"/>
          </p:cNvSpPr>
          <p:nvPr/>
        </p:nvSpPr>
        <p:spPr bwMode="auto">
          <a:xfrm>
            <a:off x="685800" y="1981200"/>
            <a:ext cx="4648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Am 4.Juni 1996 startete die ESA eine Rakete von Französisch Guyana aus.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Vierzig Sekunden nach dem Start explodierte die Rakete.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Verlust ca. 500 Millionen Dollar (Euro) für Rakete und Ladung (vier Satelliten).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Entwicklungskosten ca. 7 Milliarden $.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dirty="0" err="1" smtClean="0"/>
              <a:t>Ursache</a:t>
            </a:r>
            <a:r>
              <a:rPr lang="en-US" dirty="0" smtClean="0"/>
              <a:t> des </a:t>
            </a:r>
            <a:r>
              <a:rPr lang="en-US" dirty="0" err="1" smtClean="0"/>
              <a:t>Absturzes</a:t>
            </a:r>
            <a:endParaRPr lang="en-US" noProof="0" dirty="0" smtClean="0"/>
          </a:p>
        </p:txBody>
      </p:sp>
      <p:sp>
        <p:nvSpPr>
          <p:cNvPr id="4" name="Rectangle 3"/>
          <p:cNvSpPr txBox="1">
            <a:spLocks noChangeArrowheads="1"/>
          </p:cNvSpPr>
          <p:nvPr/>
        </p:nvSpPr>
        <p:spPr bwMode="auto">
          <a:xfrm>
            <a:off x="685800" y="1981200"/>
            <a:ext cx="7772400" cy="4400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Absturz des Bordcomputers 36.7 Sek. nach dem Start. Grund:</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Versuch der Umwandlung einer 64 Bit Gleitpunkt-zahl in16 Bit signed Integer-Format: Binärdarstellung    </a:t>
            </a:r>
            <a:r>
              <a:rPr kumimoji="0" lang="de-DE" sz="2800" b="0" i="0" u="none" strike="noStrike" kern="0" cap="none" spc="0" normalizeH="0" baseline="0" noProof="0" smtClean="0">
                <a:ln>
                  <a:noFill/>
                </a:ln>
                <a:solidFill>
                  <a:schemeClr val="tx1"/>
                </a:solidFill>
                <a:effectLst/>
                <a:uLnTx/>
                <a:uFillTx/>
                <a:latin typeface="+mn-lt"/>
                <a:ea typeface="+mn-ea"/>
                <a:cs typeface="Times New Roman" pitchFamily="18" charset="0"/>
              </a:rPr>
              <a:t>± b</a:t>
            </a:r>
            <a:r>
              <a:rPr kumimoji="0" lang="de-DE" sz="2800" b="0" i="0" u="none" strike="noStrike" kern="0" cap="none" spc="0" normalizeH="0" baseline="-25000" noProof="0" smtClean="0">
                <a:ln>
                  <a:noFill/>
                </a:ln>
                <a:solidFill>
                  <a:schemeClr val="tx1"/>
                </a:solidFill>
                <a:effectLst/>
                <a:uLnTx/>
                <a:uFillTx/>
                <a:latin typeface="+mn-lt"/>
                <a:ea typeface="+mn-ea"/>
                <a:cs typeface="Times New Roman" pitchFamily="18" charset="0"/>
              </a:rPr>
              <a:t>1</a:t>
            </a:r>
            <a:r>
              <a:rPr kumimoji="0" lang="de-DE" sz="2800" b="0" i="0" u="none" strike="noStrike" kern="0" cap="none" spc="0" normalizeH="0" baseline="0" noProof="0" smtClean="0">
                <a:ln>
                  <a:noFill/>
                </a:ln>
                <a:solidFill>
                  <a:schemeClr val="tx1"/>
                </a:solidFill>
                <a:effectLst/>
                <a:uLnTx/>
                <a:uFillTx/>
                <a:latin typeface="+mn-lt"/>
                <a:ea typeface="+mn-ea"/>
                <a:cs typeface="Times New Roman" pitchFamily="18" charset="0"/>
              </a:rPr>
              <a:t> b</a:t>
            </a:r>
            <a:r>
              <a:rPr kumimoji="0" lang="de-DE" sz="2800" b="0" i="0" u="none" strike="noStrike" kern="0" cap="none" spc="0" normalizeH="0" baseline="-25000" noProof="0" smtClean="0">
                <a:ln>
                  <a:noFill/>
                </a:ln>
                <a:solidFill>
                  <a:schemeClr val="tx1"/>
                </a:solidFill>
                <a:effectLst/>
                <a:uLnTx/>
                <a:uFillTx/>
                <a:latin typeface="+mn-lt"/>
                <a:ea typeface="+mn-ea"/>
                <a:cs typeface="Times New Roman" pitchFamily="18" charset="0"/>
              </a:rPr>
              <a:t>2</a:t>
            </a:r>
            <a:r>
              <a:rPr kumimoji="0" lang="de-DE" sz="2800" b="0" i="0" u="none" strike="noStrike" kern="0" cap="none" spc="0" normalizeH="0" baseline="0" noProof="0" smtClean="0">
                <a:ln>
                  <a:noFill/>
                </a:ln>
                <a:solidFill>
                  <a:schemeClr val="tx1"/>
                </a:solidFill>
                <a:effectLst/>
                <a:uLnTx/>
                <a:uFillTx/>
                <a:latin typeface="+mn-lt"/>
                <a:ea typeface="+mn-ea"/>
                <a:cs typeface="Times New Roman" pitchFamily="18" charset="0"/>
              </a:rPr>
              <a:t> ... b</a:t>
            </a:r>
            <a:r>
              <a:rPr kumimoji="0" lang="de-DE" sz="2800" b="0" i="0" u="none" strike="noStrike" kern="0" cap="none" spc="0" normalizeH="0" baseline="-25000" noProof="0" smtClean="0">
                <a:ln>
                  <a:noFill/>
                </a:ln>
                <a:solidFill>
                  <a:schemeClr val="tx1"/>
                </a:solidFill>
                <a:effectLst/>
                <a:uLnTx/>
                <a:uFillTx/>
                <a:latin typeface="+mn-lt"/>
                <a:ea typeface="+mn-ea"/>
                <a:cs typeface="Times New Roman" pitchFamily="18" charset="0"/>
              </a:rPr>
              <a:t>15</a:t>
            </a:r>
            <a:r>
              <a:rPr kumimoji="0" lang="de-DE" sz="2800" b="0" i="0" u="none" strike="noStrike" kern="0" cap="none" spc="0" normalizeH="0" baseline="0" noProof="0" smtClean="0">
                <a:ln>
                  <a:noFill/>
                </a:ln>
                <a:solidFill>
                  <a:schemeClr val="tx1"/>
                </a:solidFill>
                <a:effectLst/>
                <a:uLnTx/>
                <a:uFillTx/>
                <a:latin typeface="+mn-lt"/>
                <a:ea typeface="+mn-ea"/>
                <a:cs typeface="Times New Roman" pitchFamily="18" charset="0"/>
              </a:rPr>
              <a:t> ,    b</a:t>
            </a:r>
            <a:r>
              <a:rPr kumimoji="0" lang="de-DE" sz="2800" b="0" i="0" u="none" strike="noStrike" kern="0" cap="none" spc="0" normalizeH="0" baseline="-25000" noProof="0" smtClean="0">
                <a:ln>
                  <a:noFill/>
                </a:ln>
                <a:solidFill>
                  <a:schemeClr val="tx1"/>
                </a:solidFill>
                <a:effectLst/>
                <a:uLnTx/>
                <a:uFillTx/>
                <a:latin typeface="+mn-lt"/>
                <a:ea typeface="+mn-ea"/>
                <a:cs typeface="Times New Roman" pitchFamily="18" charset="0"/>
              </a:rPr>
              <a:t>i</a:t>
            </a:r>
            <a:r>
              <a:rPr kumimoji="0" lang="de-DE" sz="2800" b="0" i="0" u="none" strike="noStrike" kern="0" cap="none" spc="0" normalizeH="0" baseline="0" noProof="0" smtClean="0">
                <a:ln>
                  <a:noFill/>
                </a:ln>
                <a:solidFill>
                  <a:schemeClr val="tx1"/>
                </a:solidFill>
                <a:effectLst/>
                <a:uLnTx/>
                <a:uFillTx/>
                <a:latin typeface="+mn-lt"/>
                <a:ea typeface="+mn-ea"/>
                <a:cs typeface="Times New Roman" pitchFamily="18" charset="0"/>
              </a:rPr>
              <a:t>є{0,1}</a:t>
            </a:r>
            <a:r>
              <a:rPr kumimoji="0" lang="de-DE" sz="2800" b="0" i="0" u="none" strike="noStrike" kern="0" cap="none" spc="0" normalizeH="0" baseline="0" noProof="0" smtClean="0">
                <a:ln>
                  <a:noFill/>
                </a:ln>
                <a:solidFill>
                  <a:schemeClr val="tx1"/>
                </a:solidFill>
                <a:effectLst/>
                <a:uLnTx/>
                <a:uFillTx/>
                <a:latin typeface="+mn-lt"/>
                <a:ea typeface="+mn-ea"/>
                <a:cs typeface="+mn-cs"/>
              </a:rPr>
              <a:t> </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Die entsprechende Zahl war größer als 2</a:t>
            </a:r>
            <a:r>
              <a:rPr kumimoji="0" lang="de-DE" sz="2800" b="0" i="0" u="none" strike="noStrike" kern="0" cap="none" spc="0" normalizeH="0" baseline="30000" noProof="0" smtClean="0">
                <a:ln>
                  <a:noFill/>
                </a:ln>
                <a:solidFill>
                  <a:schemeClr val="tx1"/>
                </a:solidFill>
                <a:effectLst/>
                <a:uLnTx/>
                <a:uFillTx/>
                <a:latin typeface="+mn-lt"/>
                <a:ea typeface="+mn-ea"/>
                <a:cs typeface="+mn-cs"/>
              </a:rPr>
              <a:t>15</a:t>
            </a:r>
            <a:r>
              <a:rPr kumimoji="0" lang="de-DE" sz="2800" b="0" i="0" u="none" strike="noStrike" kern="0" cap="none" spc="0" normalizeH="0" baseline="0" noProof="0" smtClean="0">
                <a:ln>
                  <a:noFill/>
                </a:ln>
                <a:solidFill>
                  <a:schemeClr val="tx1"/>
                </a:solidFill>
                <a:effectLst/>
                <a:uLnTx/>
                <a:uFillTx/>
                <a:latin typeface="+mn-lt"/>
                <a:ea typeface="+mn-ea"/>
                <a:cs typeface="+mn-cs"/>
              </a:rPr>
              <a:t>=32768 und erzeugte einen Overflow = Registerüberlauf.</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Zusammenbruch des Lenksystems, Flug wurde instabil und Triebwerke drohten abzubrechen.</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Selbstzerstörung</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endParaRPr kumimoji="0" lang="de-DE" sz="2800" b="0" i="0" u="none" strike="noStrike" kern="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   </a:t>
            </a:r>
            <a:endParaRPr kumimoji="0" lang="de-DE" sz="2800" b="0" i="0" u="none" strike="noStrike" kern="0" cap="none" spc="0" normalizeH="0" baseline="0" noProof="0" smtClean="0">
              <a:ln>
                <a:noFill/>
              </a:ln>
              <a:solidFill>
                <a:schemeClr val="tx1"/>
              </a:solidFill>
              <a:effectLst/>
              <a:uLnTx/>
              <a:uFillTx/>
              <a:latin typeface="+mn-lt"/>
              <a:ea typeface="+mn-ea"/>
              <a:cs typeface="Times New Roman" pitchFamily="18"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de-DE" sz="2800" b="0" i="0" u="none" strike="noStrike" kern="0" cap="none" spc="0" normalizeH="0" baseline="0" noProof="0" smtClean="0">
              <a:ln>
                <a:noFill/>
              </a:ln>
              <a:solidFill>
                <a:schemeClr val="tx1"/>
              </a:solidFill>
              <a:effectLst/>
              <a:uLnTx/>
              <a:uFillTx/>
              <a:latin typeface="+mn-lt"/>
              <a:ea typeface="+mn-ea"/>
              <a:cs typeface="Times New Roman" pitchFamily="18" charset="0"/>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381000" y="1295400"/>
            <a:ext cx="8305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Software stammte von Ariane 4, aber die entsprechende Zahl war der Wert der horizontalen Geschwindigkeit, und Ariane 5 flog schneller!!!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Software war für den Flug überflüssig, nur wichtig für ev. </a:t>
            </a:r>
            <a:r>
              <a:rPr kumimoji="0" lang="de-DE" sz="2800" b="0" i="0" u="none" strike="noStrike" kern="0" cap="none" spc="0" normalizeH="0" baseline="0" noProof="0" dirty="0" err="1" smtClean="0">
                <a:ln>
                  <a:noFill/>
                </a:ln>
                <a:solidFill>
                  <a:schemeClr val="tx1"/>
                </a:solidFill>
                <a:effectLst/>
                <a:uLnTx/>
                <a:uFillTx/>
                <a:latin typeface="+mn-lt"/>
                <a:ea typeface="+mn-ea"/>
                <a:cs typeface="+mn-cs"/>
              </a:rPr>
              <a:t>Restart</a:t>
            </a:r>
            <a:r>
              <a:rPr kumimoji="0" lang="de-DE" sz="2800" b="0" i="0" u="none" strike="noStrike" kern="0" cap="none" spc="0" normalizeH="0" baseline="0" noProof="0" dirty="0" smtClean="0">
                <a:ln>
                  <a:noFill/>
                </a:ln>
                <a:solidFill>
                  <a:schemeClr val="tx1"/>
                </a:solidFill>
                <a:effectLst/>
                <a:uLnTx/>
                <a:uFillTx/>
                <a:latin typeface="+mn-lt"/>
                <a:ea typeface="+mn-ea"/>
                <a:cs typeface="+mn-cs"/>
              </a:rPr>
              <a:t> bei </a:t>
            </a:r>
            <a:r>
              <a:rPr kumimoji="0" lang="de-DE" sz="2800" b="0" i="0" u="none" strike="noStrike" kern="0" cap="none" spc="0" normalizeH="0" baseline="0" noProof="0" dirty="0" err="1" smtClean="0">
                <a:ln>
                  <a:noFill/>
                </a:ln>
                <a:solidFill>
                  <a:schemeClr val="tx1"/>
                </a:solidFill>
                <a:effectLst/>
                <a:uLnTx/>
                <a:uFillTx/>
                <a:latin typeface="+mn-lt"/>
                <a:ea typeface="+mn-ea"/>
                <a:cs typeface="+mn-cs"/>
              </a:rPr>
              <a:t>Countdownabbruch</a:t>
            </a: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Ein Backup-Rechner verwendete die gleiche Software und war Sekunden vorher bereits abgestürzt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Die Zahlumwandlung war nicht abgesichert!!! </a:t>
            </a:r>
            <a:r>
              <a:rPr kumimoji="0" lang="de-DE" sz="2800" b="0" i="0" u="none" strike="noStrike" kern="0" cap="none" spc="0" normalizeH="0" baseline="0" noProof="0" dirty="0" smtClean="0">
                <a:ln>
                  <a:noFill/>
                </a:ln>
                <a:solidFill>
                  <a:srgbClr val="FF0000"/>
                </a:solidFill>
                <a:effectLst/>
                <a:uLnTx/>
                <a:uFillTx/>
                <a:latin typeface="+mn-lt"/>
                <a:ea typeface="+mn-ea"/>
                <a:cs typeface="+mn-cs"/>
              </a:rPr>
              <a:t>Niemand dachte, dass die horizontale Geschwindigkeit  so groß werden  könnte!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Erster</a:t>
            </a:r>
            <a:r>
              <a:rPr lang="en-US" dirty="0" smtClean="0"/>
              <a:t> Space Shuttle Start, 1981</a:t>
            </a:r>
            <a:endParaRPr lang="en-US" dirty="0"/>
          </a:p>
        </p:txBody>
      </p:sp>
      <p:sp>
        <p:nvSpPr>
          <p:cNvPr id="3" name="Textfeld 2"/>
          <p:cNvSpPr txBox="1"/>
          <p:nvPr/>
        </p:nvSpPr>
        <p:spPr>
          <a:xfrm>
            <a:off x="368739" y="2060848"/>
            <a:ext cx="4204997" cy="1200329"/>
          </a:xfrm>
          <a:prstGeom prst="rect">
            <a:avLst/>
          </a:prstGeom>
          <a:noFill/>
        </p:spPr>
        <p:txBody>
          <a:bodyPr wrap="none" rtlCol="0">
            <a:spAutoFit/>
          </a:bodyPr>
          <a:lstStyle/>
          <a:p>
            <a:r>
              <a:rPr lang="en-US" dirty="0" smtClean="0"/>
              <a:t>5 </a:t>
            </a:r>
            <a:r>
              <a:rPr lang="en-US" dirty="0" err="1" smtClean="0"/>
              <a:t>redundante</a:t>
            </a:r>
            <a:r>
              <a:rPr lang="en-US" dirty="0" smtClean="0"/>
              <a:t> </a:t>
            </a:r>
            <a:r>
              <a:rPr lang="en-US" dirty="0" err="1" smtClean="0"/>
              <a:t>Steuercomputer</a:t>
            </a:r>
            <a:r>
              <a:rPr lang="en-US" dirty="0" smtClean="0"/>
              <a:t>, </a:t>
            </a:r>
          </a:p>
          <a:p>
            <a:r>
              <a:rPr lang="en-US" dirty="0" err="1" smtClean="0"/>
              <a:t>davon</a:t>
            </a:r>
            <a:r>
              <a:rPr lang="en-US" dirty="0" smtClean="0"/>
              <a:t> </a:t>
            </a:r>
            <a:r>
              <a:rPr lang="en-US" dirty="0" err="1" smtClean="0"/>
              <a:t>vier</a:t>
            </a:r>
            <a:r>
              <a:rPr lang="en-US" dirty="0" smtClean="0"/>
              <a:t> </a:t>
            </a:r>
            <a:r>
              <a:rPr lang="en-US" dirty="0" err="1" smtClean="0"/>
              <a:t>identisch</a:t>
            </a:r>
            <a:r>
              <a:rPr lang="en-US" dirty="0" smtClean="0"/>
              <a:t>, und</a:t>
            </a:r>
          </a:p>
          <a:p>
            <a:r>
              <a:rPr lang="en-US" dirty="0" err="1" smtClean="0"/>
              <a:t>einer</a:t>
            </a:r>
            <a:r>
              <a:rPr lang="en-US" dirty="0" smtClean="0"/>
              <a:t> </a:t>
            </a:r>
            <a:r>
              <a:rPr lang="en-US" dirty="0" err="1" smtClean="0"/>
              <a:t>vollkommen</a:t>
            </a:r>
            <a:r>
              <a:rPr lang="en-US" dirty="0" smtClean="0"/>
              <a:t> </a:t>
            </a:r>
            <a:r>
              <a:rPr lang="en-US" dirty="0" err="1" smtClean="0"/>
              <a:t>verschieden</a:t>
            </a:r>
            <a:r>
              <a:rPr lang="en-US" dirty="0" smtClean="0"/>
              <a:t>. </a:t>
            </a:r>
            <a:endParaRPr lang="en-US" dirty="0"/>
          </a:p>
        </p:txBody>
      </p:sp>
      <p:sp>
        <p:nvSpPr>
          <p:cNvPr id="4" name="Textfeld 3"/>
          <p:cNvSpPr txBox="1"/>
          <p:nvPr/>
        </p:nvSpPr>
        <p:spPr>
          <a:xfrm>
            <a:off x="395536" y="3573016"/>
            <a:ext cx="4652236" cy="830997"/>
          </a:xfrm>
          <a:prstGeom prst="rect">
            <a:avLst/>
          </a:prstGeom>
          <a:noFill/>
        </p:spPr>
        <p:txBody>
          <a:bodyPr wrap="none" rtlCol="0">
            <a:spAutoFit/>
          </a:bodyPr>
          <a:lstStyle/>
          <a:p>
            <a:r>
              <a:rPr lang="en-US" dirty="0" err="1" smtClean="0"/>
              <a:t>Abbruch</a:t>
            </a:r>
            <a:r>
              <a:rPr lang="en-US" dirty="0" smtClean="0"/>
              <a:t> des Countdowns</a:t>
            </a:r>
          </a:p>
          <a:p>
            <a:r>
              <a:rPr lang="en-US" dirty="0" err="1" smtClean="0"/>
              <a:t>wegen</a:t>
            </a:r>
            <a:r>
              <a:rPr lang="en-US" dirty="0" smtClean="0"/>
              <a:t> </a:t>
            </a:r>
            <a:r>
              <a:rPr lang="en-US" dirty="0" err="1" smtClean="0"/>
              <a:t>Synchronisationsproblemen</a:t>
            </a:r>
            <a:r>
              <a:rPr lang="en-US" dirty="0" smtClean="0"/>
              <a:t>.</a:t>
            </a:r>
            <a:endParaRPr lang="en-US" dirty="0"/>
          </a:p>
        </p:txBody>
      </p:sp>
      <p:sp>
        <p:nvSpPr>
          <p:cNvPr id="5" name="Textfeld 4"/>
          <p:cNvSpPr txBox="1"/>
          <p:nvPr/>
        </p:nvSpPr>
        <p:spPr>
          <a:xfrm>
            <a:off x="395536" y="5108991"/>
            <a:ext cx="8842485" cy="1200329"/>
          </a:xfrm>
          <a:prstGeom prst="rect">
            <a:avLst/>
          </a:prstGeom>
          <a:noFill/>
        </p:spPr>
        <p:txBody>
          <a:bodyPr wrap="none" rtlCol="0">
            <a:spAutoFit/>
          </a:bodyPr>
          <a:lstStyle/>
          <a:p>
            <a:r>
              <a:rPr lang="en-US" dirty="0" err="1" smtClean="0"/>
              <a:t>Ursache</a:t>
            </a:r>
            <a:r>
              <a:rPr lang="en-US" dirty="0" smtClean="0"/>
              <a:t>: In den Code des 5-ten Computers war </a:t>
            </a:r>
            <a:r>
              <a:rPr lang="en-US" dirty="0" err="1" smtClean="0"/>
              <a:t>ein</a:t>
            </a:r>
            <a:r>
              <a:rPr lang="en-US" dirty="0" smtClean="0"/>
              <a:t> </a:t>
            </a:r>
            <a:r>
              <a:rPr lang="en-US" dirty="0" err="1" smtClean="0"/>
              <a:t>zusätzlicher</a:t>
            </a:r>
            <a:endParaRPr lang="en-US" dirty="0" smtClean="0"/>
          </a:p>
          <a:p>
            <a:r>
              <a:rPr lang="en-US" dirty="0" smtClean="0"/>
              <a:t>                </a:t>
            </a:r>
            <a:r>
              <a:rPr lang="en-US" dirty="0" err="1" smtClean="0"/>
              <a:t>Befehl</a:t>
            </a:r>
            <a:r>
              <a:rPr lang="en-US" dirty="0" smtClean="0"/>
              <a:t> </a:t>
            </a:r>
            <a:r>
              <a:rPr lang="en-US" dirty="0" err="1" smtClean="0"/>
              <a:t>eingebaut</a:t>
            </a:r>
            <a:r>
              <a:rPr lang="en-US" dirty="0" smtClean="0"/>
              <a:t> </a:t>
            </a:r>
            <a:r>
              <a:rPr lang="en-US" dirty="0" err="1" smtClean="0"/>
              <a:t>worden</a:t>
            </a:r>
            <a:r>
              <a:rPr lang="en-US" dirty="0" smtClean="0"/>
              <a:t>.</a:t>
            </a:r>
          </a:p>
          <a:p>
            <a:r>
              <a:rPr lang="en-US" dirty="0" smtClean="0"/>
              <a:t>                </a:t>
            </a:r>
            <a:r>
              <a:rPr lang="en-US" dirty="0" err="1" smtClean="0"/>
              <a:t>Dadurch</a:t>
            </a:r>
            <a:r>
              <a:rPr lang="en-US" dirty="0" smtClean="0"/>
              <a:t> </a:t>
            </a:r>
            <a:r>
              <a:rPr lang="en-US" dirty="0" err="1" smtClean="0"/>
              <a:t>längere</a:t>
            </a:r>
            <a:r>
              <a:rPr lang="en-US" dirty="0" smtClean="0"/>
              <a:t> </a:t>
            </a:r>
            <a:r>
              <a:rPr lang="en-US" dirty="0" err="1" smtClean="0"/>
              <a:t>Laufzeit</a:t>
            </a:r>
            <a:r>
              <a:rPr lang="en-US" dirty="0" smtClean="0"/>
              <a:t> – </a:t>
            </a:r>
            <a:r>
              <a:rPr lang="en-US" dirty="0" err="1" smtClean="0"/>
              <a:t>keine</a:t>
            </a:r>
            <a:r>
              <a:rPr lang="en-US" dirty="0" smtClean="0"/>
              <a:t> </a:t>
            </a:r>
            <a:r>
              <a:rPr lang="en-US" dirty="0" err="1" smtClean="0"/>
              <a:t>Synchronisation</a:t>
            </a:r>
            <a:r>
              <a:rPr lang="en-US" dirty="0" smtClean="0"/>
              <a:t> </a:t>
            </a:r>
            <a:r>
              <a:rPr lang="en-US" dirty="0" err="1" smtClean="0"/>
              <a:t>möglich</a:t>
            </a:r>
            <a:r>
              <a:rPr lang="en-US" dirty="0" smtClean="0"/>
              <a:t>. </a:t>
            </a:r>
            <a:endParaRPr lang="en-US" dirty="0"/>
          </a:p>
        </p:txBody>
      </p:sp>
      <p:pic>
        <p:nvPicPr>
          <p:cNvPr id="6" name="Grafik 5" descr="space.jpg"/>
          <p:cNvPicPr>
            <a:picLocks noChangeAspect="1"/>
          </p:cNvPicPr>
          <p:nvPr/>
        </p:nvPicPr>
        <p:blipFill>
          <a:blip r:embed="rId2" cstate="print"/>
          <a:stretch>
            <a:fillRect/>
          </a:stretch>
        </p:blipFill>
        <p:spPr>
          <a:xfrm>
            <a:off x="6804248" y="1628800"/>
            <a:ext cx="2322856" cy="3384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3" descr="scan6"/>
          <p:cNvPicPr>
            <a:picLocks noChangeAspect="1" noChangeArrowheads="1"/>
          </p:cNvPicPr>
          <p:nvPr/>
        </p:nvPicPr>
        <p:blipFill>
          <a:blip r:embed="rId3" cstate="print">
            <a:lum bright="-12000" contrast="80000"/>
          </a:blip>
          <a:srcRect/>
          <a:stretch>
            <a:fillRect/>
          </a:stretch>
        </p:blipFill>
        <p:spPr bwMode="auto">
          <a:xfrm>
            <a:off x="641350" y="7938"/>
            <a:ext cx="8045450" cy="68691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noProof="0" dirty="0" smtClean="0"/>
              <a:t>Pentium Processor Bug (1994)</a:t>
            </a:r>
          </a:p>
        </p:txBody>
      </p:sp>
      <p:sp>
        <p:nvSpPr>
          <p:cNvPr id="4" name="Rectangle 3"/>
          <p:cNvSpPr txBox="1">
            <a:spLocks noChangeArrowheads="1"/>
          </p:cNvSpPr>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Beispiel des auftretenden Fehlers bei Division:</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                    x = 4195835.0</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                    y = 3145727.0</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Berechne     z = x</a:t>
            </a:r>
            <a:r>
              <a:rPr kumimoji="0" lang="de-DE" sz="3200" b="0" i="0" u="none" strike="noStrike" kern="0" cap="none" spc="0" normalizeH="0" baseline="0" noProof="0" dirty="0" smtClean="0">
                <a:ln>
                  <a:noFill/>
                </a:ln>
                <a:solidFill>
                  <a:schemeClr val="tx1"/>
                </a:solidFill>
                <a:effectLst/>
                <a:uLnTx/>
                <a:uFillTx/>
                <a:latin typeface="+mn-lt"/>
                <a:ea typeface="+mn-ea"/>
                <a:cs typeface="+mn-cs"/>
              </a:rPr>
              <a:t> </a:t>
            </a:r>
            <a:r>
              <a:rPr kumimoji="0" lang="de-DE" sz="3200" b="0" i="0" u="none" strike="noStrike" kern="0" cap="none" spc="0" normalizeH="0" baseline="0" noProof="0" dirty="0" smtClean="0">
                <a:ln>
                  <a:noFill/>
                </a:ln>
                <a:solidFill>
                  <a:schemeClr val="tx1"/>
                </a:solidFill>
                <a:effectLst/>
                <a:uLnTx/>
                <a:uFillTx/>
                <a:latin typeface="+mn-lt"/>
                <a:ea typeface="+mn-ea"/>
                <a:cs typeface="Times New Roman" pitchFamily="18" charset="0"/>
              </a:rPr>
              <a:t>–</a:t>
            </a:r>
            <a:r>
              <a:rPr kumimoji="0" lang="de-DE" sz="2800" b="0" i="0" u="none" strike="noStrike" kern="0" cap="none" spc="0" normalizeH="0" baseline="0" noProof="0" dirty="0" smtClean="0">
                <a:ln>
                  <a:noFill/>
                </a:ln>
                <a:solidFill>
                  <a:schemeClr val="tx1"/>
                </a:solidFill>
                <a:effectLst/>
                <a:uLnTx/>
                <a:uFillTx/>
                <a:latin typeface="+mn-lt"/>
                <a:ea typeface="+mn-ea"/>
                <a:cs typeface="+mn-cs"/>
              </a:rPr>
              <a:t> (x / y ) </a:t>
            </a:r>
            <a:r>
              <a:rPr kumimoji="0" lang="de-DE" sz="2800" b="0" i="0" u="none" strike="noStrike" kern="0" cap="none" spc="0" normalizeH="0" baseline="0" noProof="0" dirty="0" smtClean="0">
                <a:ln>
                  <a:noFill/>
                </a:ln>
                <a:solidFill>
                  <a:schemeClr val="tx1"/>
                </a:solidFill>
                <a:effectLst/>
                <a:uLnTx/>
                <a:uFillTx/>
                <a:latin typeface="+mn-lt"/>
                <a:ea typeface="+mn-ea"/>
                <a:cs typeface="Times New Roman" pitchFamily="18" charset="0"/>
              </a:rPr>
              <a:t>·</a:t>
            </a:r>
            <a:r>
              <a:rPr kumimoji="0" lang="de-DE" sz="2800" b="0" i="0" u="none" strike="noStrike" kern="0" cap="none" spc="0" normalizeH="0" baseline="0" noProof="0" dirty="0" smtClean="0">
                <a:ln>
                  <a:noFill/>
                </a:ln>
                <a:solidFill>
                  <a:schemeClr val="tx1"/>
                </a:solidFill>
                <a:effectLst/>
                <a:uLnTx/>
                <a:uFillTx/>
                <a:latin typeface="+mn-lt"/>
                <a:ea typeface="+mn-ea"/>
                <a:cs typeface="+mn-cs"/>
              </a:rPr>
              <a:t> y</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Bei exakter Rechnung:  z = 0</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Intel Pentium lieferte     z = 256</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5" name="Grafik 4" descr="pent.gif"/>
          <p:cNvPicPr>
            <a:picLocks noChangeAspect="1"/>
          </p:cNvPicPr>
          <p:nvPr/>
        </p:nvPicPr>
        <p:blipFill>
          <a:blip r:embed="rId3" cstate="print"/>
          <a:stretch>
            <a:fillRect/>
          </a:stretch>
        </p:blipFill>
        <p:spPr>
          <a:xfrm>
            <a:off x="6372225" y="3457575"/>
            <a:ext cx="2771775" cy="340042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dirty="0" err="1" smtClean="0"/>
              <a:t>Ursache</a:t>
            </a:r>
            <a:endParaRPr lang="en-US" noProof="0" dirty="0" smtClean="0"/>
          </a:p>
        </p:txBody>
      </p:sp>
      <p:sp>
        <p:nvSpPr>
          <p:cNvPr id="5" name="Rectangle 3"/>
          <p:cNvSpPr txBox="1">
            <a:spLocks noChangeArrowheads="1"/>
          </p:cNvSpPr>
          <p:nvPr/>
        </p:nvSpPr>
        <p:spPr bwMode="auto">
          <a:xfrm>
            <a:off x="685800" y="2410544"/>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dirty="0" smtClean="0">
                <a:ln>
                  <a:noFill/>
                </a:ln>
                <a:solidFill>
                  <a:schemeClr val="tx1"/>
                </a:solidFill>
                <a:effectLst/>
                <a:uLnTx/>
                <a:uFillTx/>
                <a:latin typeface="+mn-lt"/>
                <a:ea typeface="+mn-ea"/>
                <a:cs typeface="+mn-cs"/>
              </a:rPr>
              <a:t>Intel verwendet zur Division den Radix-4 SRT Algorithmus: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dirty="0" smtClean="0">
                <a:ln>
                  <a:noFill/>
                </a:ln>
                <a:solidFill>
                  <a:schemeClr val="tx1"/>
                </a:solidFill>
                <a:effectLst/>
                <a:uLnTx/>
                <a:uFillTx/>
                <a:latin typeface="+mn-lt"/>
                <a:ea typeface="+mn-ea"/>
                <a:cs typeface="+mn-cs"/>
              </a:rPr>
              <a:t>Sammle signifikante Stellen in Divisor und Dividend, bzw. Divisionsrest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dirty="0" smtClean="0">
                <a:ln>
                  <a:noFill/>
                </a:ln>
                <a:solidFill>
                  <a:schemeClr val="tx1"/>
                </a:solidFill>
                <a:effectLst/>
                <a:uLnTx/>
                <a:uFillTx/>
                <a:latin typeface="+mn-lt"/>
                <a:ea typeface="+mn-ea"/>
                <a:cs typeface="+mn-cs"/>
              </a:rPr>
              <a:t>Lies aus Tabelle eine Schätzung für die nächste Stelle des Quotienten ab</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dirty="0" smtClean="0">
                <a:ln>
                  <a:noFill/>
                </a:ln>
                <a:solidFill>
                  <a:schemeClr val="tx1"/>
                </a:solidFill>
                <a:effectLst/>
                <a:uLnTx/>
                <a:uFillTx/>
                <a:latin typeface="+mn-lt"/>
                <a:ea typeface="+mn-ea"/>
                <a:cs typeface="+mn-cs"/>
              </a:rPr>
              <a:t>.....</a:t>
            </a:r>
          </a:p>
        </p:txBody>
      </p:sp>
      <p:pic>
        <p:nvPicPr>
          <p:cNvPr id="4" name="Grafik 3" descr="intel.jpg"/>
          <p:cNvPicPr>
            <a:picLocks noChangeAspect="1"/>
          </p:cNvPicPr>
          <p:nvPr/>
        </p:nvPicPr>
        <p:blipFill>
          <a:blip r:embed="rId3" cstate="print"/>
          <a:stretch>
            <a:fillRect/>
          </a:stretch>
        </p:blipFill>
        <p:spPr>
          <a:xfrm>
            <a:off x="6677025" y="0"/>
            <a:ext cx="2466975" cy="1847850"/>
          </a:xfrm>
          <a:prstGeom prst="rect">
            <a:avLst/>
          </a:prstGeom>
        </p:spPr>
      </p:pic>
      <p:pic>
        <p:nvPicPr>
          <p:cNvPr id="6" name="Grafik 5" descr="intelpentium.jpg"/>
          <p:cNvPicPr>
            <a:picLocks noChangeAspect="1"/>
          </p:cNvPicPr>
          <p:nvPr/>
        </p:nvPicPr>
        <p:blipFill>
          <a:blip r:embed="rId4" cstate="print"/>
          <a:srcRect l="51316" t="3651" b="6087"/>
          <a:stretch>
            <a:fillRect/>
          </a:stretch>
        </p:blipFill>
        <p:spPr>
          <a:xfrm>
            <a:off x="0" y="0"/>
            <a:ext cx="2664296" cy="2376264"/>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860425" y="764704"/>
            <a:ext cx="7597775" cy="2308324"/>
          </a:xfrm>
          <a:prstGeom prst="rect">
            <a:avLst/>
          </a:prstGeom>
          <a:noFill/>
          <a:ln w="9525">
            <a:noFill/>
            <a:miter lim="800000"/>
            <a:headEnd/>
            <a:tailEnd/>
          </a:ln>
        </p:spPr>
        <p:txBody>
          <a:bodyPr>
            <a:spAutoFit/>
          </a:bodyPr>
          <a:lstStyle/>
          <a:p>
            <a:pPr>
              <a:spcBef>
                <a:spcPct val="50000"/>
              </a:spcBef>
            </a:pPr>
            <a:r>
              <a:rPr lang="de-DE" sz="3200" dirty="0"/>
              <a:t>Vorteil: Es werden pro Takt 2 Bit des                                   Quotienten berechnet.</a:t>
            </a:r>
          </a:p>
          <a:p>
            <a:pPr>
              <a:spcBef>
                <a:spcPct val="50000"/>
              </a:spcBef>
            </a:pPr>
            <a:r>
              <a:rPr lang="de-DE" sz="3200" dirty="0" smtClean="0"/>
              <a:t>Die Look-</a:t>
            </a:r>
            <a:r>
              <a:rPr lang="de-DE" sz="3200" dirty="0" err="1" smtClean="0"/>
              <a:t>up</a:t>
            </a:r>
            <a:r>
              <a:rPr lang="de-DE" sz="3200" dirty="0" smtClean="0"/>
              <a:t> </a:t>
            </a:r>
            <a:r>
              <a:rPr lang="de-DE" sz="3200" dirty="0"/>
              <a:t>Tabelle sollte 1066 Einträge haben für alle möglichen </a:t>
            </a:r>
            <a:r>
              <a:rPr lang="de-DE" sz="3200" dirty="0" smtClean="0"/>
              <a:t>Konstellationen. </a:t>
            </a:r>
            <a:endParaRPr lang="de-DE" sz="3200" dirty="0"/>
          </a:p>
        </p:txBody>
      </p:sp>
      <p:sp>
        <p:nvSpPr>
          <p:cNvPr id="4" name="Rechteck 3"/>
          <p:cNvSpPr/>
          <p:nvPr/>
        </p:nvSpPr>
        <p:spPr>
          <a:xfrm>
            <a:off x="827584" y="3578240"/>
            <a:ext cx="8064896" cy="2062103"/>
          </a:xfrm>
          <a:prstGeom prst="rect">
            <a:avLst/>
          </a:prstGeom>
        </p:spPr>
        <p:txBody>
          <a:bodyPr wrap="square">
            <a:spAutoFit/>
          </a:bodyPr>
          <a:lstStyle/>
          <a:p>
            <a:pPr>
              <a:spcBef>
                <a:spcPct val="50000"/>
              </a:spcBef>
            </a:pPr>
            <a:r>
              <a:rPr lang="de-DE" sz="3200" dirty="0" smtClean="0"/>
              <a:t>Durch Fehler (ev. zu kurze FOR-Schleife oder Beschädigung der Maske) wurden nur 1061 in die Tabelle eingetragen und in alle Chips gebrannt.</a:t>
            </a:r>
            <a:endParaRPr lang="de-DE"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can2"/>
          <p:cNvPicPr>
            <a:picLocks noChangeAspect="1" noChangeArrowheads="1"/>
          </p:cNvPicPr>
          <p:nvPr/>
        </p:nvPicPr>
        <p:blipFill>
          <a:blip r:embed="rId3" cstate="print">
            <a:lum bright="-11000" contrast="100000"/>
          </a:blip>
          <a:srcRect l="4105" t="5559" r="4446" b="11116"/>
          <a:stretch>
            <a:fillRect/>
          </a:stretch>
        </p:blipFill>
        <p:spPr bwMode="auto">
          <a:xfrm>
            <a:off x="1909763" y="0"/>
            <a:ext cx="6127750" cy="6858000"/>
          </a:xfrm>
          <a:prstGeom prst="rect">
            <a:avLst/>
          </a:prstGeom>
          <a:noFill/>
          <a:ln w="9525">
            <a:noFill/>
            <a:miter lim="800000"/>
            <a:headEnd/>
            <a:tailEnd/>
          </a:ln>
        </p:spPr>
      </p:pic>
      <p:sp>
        <p:nvSpPr>
          <p:cNvPr id="18435" name="Rectangle 4"/>
          <p:cNvSpPr>
            <a:spLocks noChangeArrowheads="1"/>
          </p:cNvSpPr>
          <p:nvPr/>
        </p:nvSpPr>
        <p:spPr bwMode="auto">
          <a:xfrm>
            <a:off x="3048000" y="2986088"/>
            <a:ext cx="304800" cy="152400"/>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18436" name="Rectangle 5"/>
          <p:cNvSpPr>
            <a:spLocks noChangeArrowheads="1"/>
          </p:cNvSpPr>
          <p:nvPr/>
        </p:nvSpPr>
        <p:spPr bwMode="auto">
          <a:xfrm>
            <a:off x="6724650" y="776288"/>
            <a:ext cx="298450" cy="150812"/>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18437" name="Rectangle 6"/>
          <p:cNvSpPr>
            <a:spLocks noChangeArrowheads="1"/>
          </p:cNvSpPr>
          <p:nvPr/>
        </p:nvSpPr>
        <p:spPr bwMode="auto">
          <a:xfrm>
            <a:off x="5805488" y="1338263"/>
            <a:ext cx="304800" cy="152400"/>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18438" name="Rectangle 7"/>
          <p:cNvSpPr>
            <a:spLocks noChangeArrowheads="1"/>
          </p:cNvSpPr>
          <p:nvPr/>
        </p:nvSpPr>
        <p:spPr bwMode="auto">
          <a:xfrm>
            <a:off x="4876800" y="1905000"/>
            <a:ext cx="304800" cy="152400"/>
          </a:xfrm>
          <a:prstGeom prst="rect">
            <a:avLst/>
          </a:prstGeom>
          <a:solidFill>
            <a:schemeClr val="accent1"/>
          </a:solidFill>
          <a:ln w="9525">
            <a:solidFill>
              <a:schemeClr val="tx1"/>
            </a:solidFill>
            <a:miter lim="800000"/>
            <a:headEnd/>
            <a:tailEnd/>
          </a:ln>
        </p:spPr>
        <p:txBody>
          <a:bodyPr wrap="none" anchor="ctr"/>
          <a:lstStyle/>
          <a:p>
            <a:endParaRPr lang="de-DE"/>
          </a:p>
        </p:txBody>
      </p:sp>
      <p:sp>
        <p:nvSpPr>
          <p:cNvPr id="18439" name="Rectangle 8"/>
          <p:cNvSpPr>
            <a:spLocks noChangeArrowheads="1"/>
          </p:cNvSpPr>
          <p:nvPr/>
        </p:nvSpPr>
        <p:spPr bwMode="auto">
          <a:xfrm>
            <a:off x="3962400" y="2438400"/>
            <a:ext cx="304800" cy="152400"/>
          </a:xfrm>
          <a:prstGeom prst="rect">
            <a:avLst/>
          </a:prstGeom>
          <a:solidFill>
            <a:schemeClr val="accent1"/>
          </a:solidFill>
          <a:ln w="9525">
            <a:solidFill>
              <a:schemeClr val="tx1"/>
            </a:solidFill>
            <a:miter lim="800000"/>
            <a:headEnd/>
            <a:tailEnd/>
          </a:ln>
        </p:spPr>
        <p:txBody>
          <a:bodyPr wrap="none" anchor="ctr"/>
          <a:lstStyle/>
          <a:p>
            <a:endParaRPr lang="de-DE"/>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US" dirty="0" err="1" smtClean="0"/>
              <a:t>Auswirkungen</a:t>
            </a:r>
            <a:r>
              <a:rPr lang="en-US" dirty="0" smtClean="0"/>
              <a:t> des B</a:t>
            </a:r>
            <a:r>
              <a:rPr lang="en-US" noProof="0" dirty="0" err="1" smtClean="0"/>
              <a:t>ug</a:t>
            </a:r>
            <a:endParaRPr lang="en-US" noProof="0" dirty="0" smtClean="0"/>
          </a:p>
        </p:txBody>
      </p:sp>
      <p:sp>
        <p:nvSpPr>
          <p:cNvPr id="5" name="Rectangle 3"/>
          <p:cNvSpPr txBox="1">
            <a:spLocks noChangeArrowheads="1"/>
          </p:cNvSpPr>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Bei Gleitpunkt-Division konnten Fehler an der vierten Dezimalstelle auftreten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Häufigkeit des Fehlers: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alle 27000 Jahre einmal (laut Intel)</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Alle 24 Tage einmal (laut IBM)</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DE" sz="3200" b="0" i="0" u="none" strike="noStrike" kern="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Verlust für Intel  &gt;400 Millionen Dollar.</a:t>
            </a:r>
            <a:endParaRPr kumimoji="0" lang="de-DE"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27384"/>
            <a:ext cx="7772400" cy="1143000"/>
          </a:xfrm>
        </p:spPr>
        <p:txBody>
          <a:bodyPr/>
          <a:lstStyle/>
          <a:p>
            <a:r>
              <a:rPr lang="en-US" dirty="0" smtClean="0"/>
              <a:t>Airbus A400M </a:t>
            </a:r>
            <a:r>
              <a:rPr lang="en-US" dirty="0" err="1" smtClean="0"/>
              <a:t>Absturz</a:t>
            </a:r>
            <a:r>
              <a:rPr lang="en-US" dirty="0" smtClean="0"/>
              <a:t/>
            </a:r>
            <a:br>
              <a:rPr lang="en-US" dirty="0" smtClean="0"/>
            </a:br>
            <a:r>
              <a:rPr lang="en-US" dirty="0" smtClean="0"/>
              <a:t>9.5. </a:t>
            </a:r>
            <a:r>
              <a:rPr lang="en-US" dirty="0" err="1" smtClean="0"/>
              <a:t>Sevilla</a:t>
            </a:r>
            <a:endParaRPr lang="en-US" dirty="0"/>
          </a:p>
        </p:txBody>
      </p:sp>
      <p:sp>
        <p:nvSpPr>
          <p:cNvPr id="3" name="Textfeld 2"/>
          <p:cNvSpPr txBox="1"/>
          <p:nvPr/>
        </p:nvSpPr>
        <p:spPr>
          <a:xfrm>
            <a:off x="251520" y="1264692"/>
            <a:ext cx="8762142" cy="2308324"/>
          </a:xfrm>
          <a:prstGeom prst="rect">
            <a:avLst/>
          </a:prstGeom>
          <a:noFill/>
        </p:spPr>
        <p:txBody>
          <a:bodyPr wrap="none" rtlCol="0">
            <a:spAutoFit/>
          </a:bodyPr>
          <a:lstStyle/>
          <a:p>
            <a:r>
              <a:rPr lang="de-DE" dirty="0" smtClean="0"/>
              <a:t>Spiegel Online:</a:t>
            </a:r>
          </a:p>
          <a:p>
            <a:r>
              <a:rPr lang="de-DE" dirty="0" smtClean="0"/>
              <a:t>Kurz nach dem Start der Testmaschine fielen drei der vier Triebwerke</a:t>
            </a:r>
          </a:p>
          <a:p>
            <a:r>
              <a:rPr lang="de-DE" dirty="0" smtClean="0"/>
              <a:t>aus.</a:t>
            </a:r>
          </a:p>
          <a:p>
            <a:r>
              <a:rPr lang="de-DE" dirty="0" smtClean="0"/>
              <a:t>Vermutliche Ursache: </a:t>
            </a:r>
          </a:p>
          <a:p>
            <a:r>
              <a:rPr lang="de-DE" dirty="0" smtClean="0"/>
              <a:t>Zur besseren </a:t>
            </a:r>
            <a:r>
              <a:rPr lang="de-DE" dirty="0" err="1" smtClean="0"/>
              <a:t>Manövrierbarkeit</a:t>
            </a:r>
            <a:r>
              <a:rPr lang="de-DE" dirty="0" smtClean="0"/>
              <a:t> (Trimmung) soll Treibstoff  von </a:t>
            </a:r>
          </a:p>
          <a:p>
            <a:r>
              <a:rPr lang="de-DE" dirty="0" smtClean="0"/>
              <a:t>einem Flügeltank zum anderen gepumpt werden.</a:t>
            </a:r>
          </a:p>
        </p:txBody>
      </p:sp>
      <p:pic>
        <p:nvPicPr>
          <p:cNvPr id="4" name="Grafik 3" descr="a400m.jpg"/>
          <p:cNvPicPr>
            <a:picLocks noChangeAspect="1"/>
          </p:cNvPicPr>
          <p:nvPr/>
        </p:nvPicPr>
        <p:blipFill>
          <a:blip r:embed="rId2" cstate="print"/>
          <a:stretch>
            <a:fillRect/>
          </a:stretch>
        </p:blipFill>
        <p:spPr>
          <a:xfrm>
            <a:off x="467544" y="3810000"/>
            <a:ext cx="8191500" cy="304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3"/>
          <p:cNvSpPr txBox="1">
            <a:spLocks noChangeArrowheads="1"/>
          </p:cNvSpPr>
          <p:nvPr/>
        </p:nvSpPr>
        <p:spPr bwMode="auto">
          <a:xfrm>
            <a:off x="755650" y="1412875"/>
            <a:ext cx="184150" cy="457200"/>
          </a:xfrm>
          <a:prstGeom prst="rect">
            <a:avLst/>
          </a:prstGeom>
          <a:noFill/>
          <a:ln w="9525">
            <a:noFill/>
            <a:miter lim="800000"/>
            <a:headEnd/>
            <a:tailEnd/>
          </a:ln>
        </p:spPr>
        <p:txBody>
          <a:bodyPr wrap="none">
            <a:spAutoFit/>
          </a:bodyPr>
          <a:lstStyle/>
          <a:p>
            <a:endParaRPr lang="de-DE">
              <a:solidFill>
                <a:schemeClr val="bg1"/>
              </a:solidFill>
            </a:endParaRPr>
          </a:p>
        </p:txBody>
      </p:sp>
      <p:sp>
        <p:nvSpPr>
          <p:cNvPr id="29699" name="Text Box 6"/>
          <p:cNvSpPr txBox="1">
            <a:spLocks noChangeArrowheads="1"/>
          </p:cNvSpPr>
          <p:nvPr/>
        </p:nvSpPr>
        <p:spPr bwMode="auto">
          <a:xfrm>
            <a:off x="1958975" y="1433513"/>
            <a:ext cx="184150" cy="457200"/>
          </a:xfrm>
          <a:prstGeom prst="rect">
            <a:avLst/>
          </a:prstGeom>
          <a:noFill/>
          <a:ln w="9525">
            <a:noFill/>
            <a:miter lim="800000"/>
            <a:headEnd/>
            <a:tailEnd/>
          </a:ln>
        </p:spPr>
        <p:txBody>
          <a:bodyPr wrap="none">
            <a:spAutoFit/>
          </a:bodyPr>
          <a:lstStyle/>
          <a:p>
            <a:endParaRPr lang="de-DE"/>
          </a:p>
        </p:txBody>
      </p:sp>
      <p:sp>
        <p:nvSpPr>
          <p:cNvPr id="29700" name="Text Box 7"/>
          <p:cNvSpPr txBox="1">
            <a:spLocks noChangeArrowheads="1"/>
          </p:cNvSpPr>
          <p:nvPr/>
        </p:nvSpPr>
        <p:spPr bwMode="auto">
          <a:xfrm>
            <a:off x="642938" y="1500188"/>
            <a:ext cx="8032750" cy="3752850"/>
          </a:xfrm>
          <a:prstGeom prst="rect">
            <a:avLst/>
          </a:prstGeom>
          <a:noFill/>
          <a:ln w="9525">
            <a:noFill/>
            <a:miter lim="800000"/>
            <a:headEnd/>
            <a:tailEnd/>
          </a:ln>
        </p:spPr>
        <p:txBody>
          <a:bodyPr wrap="none">
            <a:spAutoFit/>
          </a:bodyPr>
          <a:lstStyle/>
          <a:p>
            <a:r>
              <a:rPr lang="de-DE" sz="3600"/>
              <a:t>Der Weg zum Ziel verläuft nie gerade,</a:t>
            </a:r>
          </a:p>
          <a:p>
            <a:r>
              <a:rPr lang="de-DE" sz="3600"/>
              <a:t>allerdings auch nicht krumm,</a:t>
            </a:r>
          </a:p>
          <a:p>
            <a:r>
              <a:rPr lang="de-DE" sz="3600"/>
              <a:t>genau besehen gibt es ihn gar nicht.</a:t>
            </a:r>
          </a:p>
          <a:p>
            <a:r>
              <a:rPr lang="de-DE" sz="3600"/>
              <a:t>                                                      </a:t>
            </a:r>
          </a:p>
          <a:p>
            <a:endParaRPr lang="de-DE" sz="3600"/>
          </a:p>
          <a:p>
            <a:r>
              <a:rPr lang="de-DE" sz="3600"/>
              <a:t>                                               Susan Sontag</a:t>
            </a:r>
          </a:p>
          <a:p>
            <a:endParaRPr lang="de-DE"/>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n-US" sz="4000" noProof="0" dirty="0" smtClean="0">
                <a:solidFill>
                  <a:schemeClr val="tx1"/>
                </a:solidFill>
              </a:rPr>
              <a:t>Patriot Missile  (1991)</a:t>
            </a:r>
            <a:br>
              <a:rPr lang="en-US" sz="4000" noProof="0" dirty="0" smtClean="0">
                <a:solidFill>
                  <a:schemeClr val="tx1"/>
                </a:solidFill>
              </a:rPr>
            </a:br>
            <a:r>
              <a:rPr lang="en-US" sz="4000" noProof="0" dirty="0" err="1" smtClean="0">
                <a:solidFill>
                  <a:schemeClr val="tx1"/>
                </a:solidFill>
              </a:rPr>
              <a:t>Irak</a:t>
            </a:r>
            <a:r>
              <a:rPr lang="en-US" sz="4000" dirty="0" smtClean="0">
                <a:solidFill>
                  <a:schemeClr val="tx1"/>
                </a:solidFill>
              </a:rPr>
              <a:t>-Krieg</a:t>
            </a:r>
            <a:r>
              <a:rPr lang="en-US" sz="4000" noProof="0" dirty="0" smtClean="0">
                <a:solidFill>
                  <a:schemeClr val="tx1"/>
                </a:solidFill>
              </a:rPr>
              <a:t> I (resp. II)</a:t>
            </a:r>
          </a:p>
        </p:txBody>
      </p:sp>
      <p:pic>
        <p:nvPicPr>
          <p:cNvPr id="92165" name="ariane.explo.15.561.mov">
            <a:hlinkClick r:id="" action="ppaction://media"/>
          </p:cNvPr>
          <p:cNvPicPr>
            <a:picLocks noGrp="1" noRot="1" noChangeAspect="1" noChangeArrowheads="1"/>
          </p:cNvPicPr>
          <p:nvPr>
            <p:ph sz="half" idx="1"/>
            <a:videoFile r:link="rId1"/>
          </p:nvPr>
        </p:nvPicPr>
        <p:blipFill>
          <a:blip r:embed="rId5"/>
          <a:srcRect/>
          <a:stretch>
            <a:fillRect/>
          </a:stretch>
        </p:blipFill>
        <p:spPr>
          <a:xfrm>
            <a:off x="2590800" y="4038600"/>
            <a:ext cx="0" cy="0"/>
          </a:xfrm>
        </p:spPr>
      </p:pic>
      <p:pic>
        <p:nvPicPr>
          <p:cNvPr id="5" name="6.patriot.22sec[1].mpg">
            <a:hlinkClick r:id="" action="ppaction://media"/>
          </p:cNvPr>
          <p:cNvPicPr>
            <a:picLocks noRot="1" noChangeAspect="1"/>
          </p:cNvPicPr>
          <p:nvPr>
            <a:videoFile r:link="rId2"/>
          </p:nvPr>
        </p:nvPicPr>
        <p:blipFill>
          <a:blip r:embed="rId6" cstate="print"/>
          <a:stretch>
            <a:fillRect/>
          </a:stretch>
        </p:blipFill>
        <p:spPr>
          <a:xfrm>
            <a:off x="2123728" y="2741578"/>
            <a:ext cx="5016557" cy="4104456"/>
          </a:xfrm>
          <a:prstGeom prst="rect">
            <a:avLst/>
          </a:prstGeom>
        </p:spPr>
      </p:pic>
      <p:sp>
        <p:nvSpPr>
          <p:cNvPr id="6" name="Textfeld 5"/>
          <p:cNvSpPr txBox="1"/>
          <p:nvPr/>
        </p:nvSpPr>
        <p:spPr>
          <a:xfrm>
            <a:off x="2051720" y="2060848"/>
            <a:ext cx="5123518" cy="461665"/>
          </a:xfrm>
          <a:prstGeom prst="rect">
            <a:avLst/>
          </a:prstGeom>
          <a:noFill/>
        </p:spPr>
        <p:txBody>
          <a:bodyPr wrap="none" rtlCol="0">
            <a:spAutoFit/>
          </a:bodyPr>
          <a:lstStyle/>
          <a:p>
            <a:r>
              <a:rPr lang="en-US" dirty="0" smtClean="0"/>
              <a:t>(</a:t>
            </a:r>
            <a:r>
              <a:rPr lang="en-US" dirty="0" err="1" smtClean="0"/>
              <a:t>Deutsches</a:t>
            </a:r>
            <a:r>
              <a:rPr lang="en-US" dirty="0" smtClean="0"/>
              <a:t> </a:t>
            </a:r>
            <a:r>
              <a:rPr lang="en-US" dirty="0" err="1" smtClean="0"/>
              <a:t>Nachfolgeprojekt</a:t>
            </a:r>
            <a:r>
              <a:rPr lang="en-US" dirty="0" smtClean="0"/>
              <a:t>: MEADS)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92165"/>
                </p:tgtEl>
              </p:cMediaNode>
            </p:video>
            <p:video>
              <p:cMediaNode>
                <p:cTn id="8"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764704" y="609600"/>
            <a:ext cx="7772400" cy="1143000"/>
          </a:xfrm>
        </p:spPr>
        <p:txBody>
          <a:bodyPr/>
          <a:lstStyle/>
          <a:p>
            <a:pPr eaLnBrk="1" hangingPunct="1"/>
            <a:r>
              <a:rPr lang="en-US" noProof="0" dirty="0" smtClean="0"/>
              <a:t>Patriot-</a:t>
            </a:r>
            <a:r>
              <a:rPr lang="en-US" noProof="0" dirty="0" err="1" smtClean="0"/>
              <a:t>fehler</a:t>
            </a:r>
            <a:endParaRPr lang="en-US" noProof="0" dirty="0" smtClean="0"/>
          </a:p>
        </p:txBody>
      </p:sp>
      <p:pic>
        <p:nvPicPr>
          <p:cNvPr id="21508" name="Picture 5" descr="patriot"/>
          <p:cNvPicPr>
            <a:picLocks noChangeAspect="1" noChangeArrowheads="1"/>
          </p:cNvPicPr>
          <p:nvPr/>
        </p:nvPicPr>
        <p:blipFill>
          <a:blip r:embed="rId3" cstate="print"/>
          <a:srcRect/>
          <a:stretch>
            <a:fillRect/>
          </a:stretch>
        </p:blipFill>
        <p:spPr bwMode="auto">
          <a:xfrm>
            <a:off x="4292600" y="0"/>
            <a:ext cx="4851400" cy="6858000"/>
          </a:xfrm>
          <a:prstGeom prst="rect">
            <a:avLst/>
          </a:prstGeom>
          <a:noFill/>
          <a:ln w="9525">
            <a:noFill/>
            <a:miter lim="800000"/>
            <a:headEnd/>
            <a:tailEnd/>
          </a:ln>
        </p:spPr>
      </p:pic>
      <p:sp>
        <p:nvSpPr>
          <p:cNvPr id="6" name="Rectangle 3"/>
          <p:cNvSpPr txBox="1">
            <a:spLocks noChangeArrowheads="1"/>
          </p:cNvSpPr>
          <p:nvPr/>
        </p:nvSpPr>
        <p:spPr bwMode="auto">
          <a:xfrm>
            <a:off x="228600" y="1905000"/>
            <a:ext cx="4038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Am 25.2.1991 ver-fehlte eine Patriot-Rakete eine angrei-fende irakische Scud-Rakete.</a:t>
            </a:r>
          </a:p>
          <a:p>
            <a:pPr marL="342900" marR="0" lvl="0" indent="-342900" algn="l" defTabSz="914400" rtl="0" eaLnBrk="1" fontAlgn="base" latinLnBrk="0" hangingPunct="1">
              <a:lnSpc>
                <a:spcPct val="9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Die Scud-Rakete schlug in eine ame-rikanische Kaserne in Saudi-Arabien ein </a:t>
            </a:r>
            <a:endParaRPr kumimoji="0" lang="de-DE"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err="1" smtClean="0"/>
              <a:t>Ursache</a:t>
            </a:r>
            <a:endParaRPr lang="en-US" noProof="0" dirty="0" smtClean="0"/>
          </a:p>
        </p:txBody>
      </p:sp>
      <p:sp>
        <p:nvSpPr>
          <p:cNvPr id="5" name="Rectangle 3"/>
          <p:cNvSpPr txBox="1">
            <a:spLocks noChangeArrowheads="1"/>
          </p:cNvSpPr>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Interne Uhr des Steuercomputers gibt die Zeit in Zehntel-Sekunden an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Steuerprogramm rechnet in Sekunden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Umrechnung, indem durch 10 geteilt wird</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Realisierung dieser Umrechnung, indem mit 0.1 multipliziert wird.                 Binärsystem mit endlicher Stellenzahl!!!</a:t>
            </a:r>
            <a:endParaRPr kumimoji="0" lang="de-DE" sz="32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2"/>
          <p:cNvSpPr>
            <a:spLocks noGrp="1" noChangeArrowheads="1"/>
          </p:cNvSpPr>
          <p:nvPr>
            <p:ph type="title"/>
          </p:nvPr>
        </p:nvSpPr>
        <p:spPr>
          <a:xfrm>
            <a:off x="762000" y="0"/>
            <a:ext cx="7772400" cy="1143000"/>
          </a:xfrm>
        </p:spPr>
        <p:txBody>
          <a:bodyPr/>
          <a:lstStyle/>
          <a:p>
            <a:pPr eaLnBrk="1" hangingPunct="1"/>
            <a:r>
              <a:rPr lang="en-US" u="sng" dirty="0" err="1" smtClean="0"/>
              <a:t>Rundungsfehlera</a:t>
            </a:r>
            <a:r>
              <a:rPr lang="en-US" u="sng" noProof="0" dirty="0" err="1" smtClean="0"/>
              <a:t>nalyse</a:t>
            </a:r>
            <a:endParaRPr lang="en-US" u="sng" noProof="0" dirty="0" smtClean="0"/>
          </a:p>
        </p:txBody>
      </p:sp>
      <p:graphicFrame>
        <p:nvGraphicFramePr>
          <p:cNvPr id="1026" name="Object 4"/>
          <p:cNvGraphicFramePr>
            <a:graphicFrameLocks noChangeAspect="1"/>
          </p:cNvGraphicFramePr>
          <p:nvPr/>
        </p:nvGraphicFramePr>
        <p:xfrm>
          <a:off x="609600" y="1219200"/>
          <a:ext cx="7772400" cy="1216025"/>
        </p:xfrm>
        <a:graphic>
          <a:graphicData uri="http://schemas.openxmlformats.org/presentationml/2006/ole">
            <p:oleObj spid="_x0000_s1026" name="Equation" r:id="rId4" imgW="2514600" imgH="393480" progId="Equation.3">
              <p:embed/>
            </p:oleObj>
          </a:graphicData>
        </a:graphic>
      </p:graphicFrame>
      <p:graphicFrame>
        <p:nvGraphicFramePr>
          <p:cNvPr id="1027" name="Object 5"/>
          <p:cNvGraphicFramePr>
            <a:graphicFrameLocks noChangeAspect="1"/>
          </p:cNvGraphicFramePr>
          <p:nvPr/>
        </p:nvGraphicFramePr>
        <p:xfrm>
          <a:off x="762000" y="3429000"/>
          <a:ext cx="7315200" cy="1219200"/>
        </p:xfrm>
        <a:graphic>
          <a:graphicData uri="http://schemas.openxmlformats.org/presentationml/2006/ole">
            <p:oleObj spid="_x0000_s1027" name="Equation" r:id="rId5" imgW="2361960" imgH="393480" progId="Equation.3">
              <p:embed/>
            </p:oleObj>
          </a:graphicData>
        </a:graphic>
      </p:graphicFrame>
      <p:graphicFrame>
        <p:nvGraphicFramePr>
          <p:cNvPr id="1028" name="Object 7"/>
          <p:cNvGraphicFramePr>
            <a:graphicFrameLocks noChangeAspect="1"/>
          </p:cNvGraphicFramePr>
          <p:nvPr/>
        </p:nvGraphicFramePr>
        <p:xfrm>
          <a:off x="990600" y="5943600"/>
          <a:ext cx="7010400" cy="593725"/>
        </p:xfrm>
        <a:graphic>
          <a:graphicData uri="http://schemas.openxmlformats.org/presentationml/2006/ole">
            <p:oleObj spid="_x0000_s1028" name="Equation" r:id="rId6" imgW="2400120" imgH="203040" progId="Equation.3">
              <p:embed/>
            </p:oleObj>
          </a:graphicData>
        </a:graphic>
      </p:graphicFrame>
      <p:sp>
        <p:nvSpPr>
          <p:cNvPr id="9" name="Rectangle 3"/>
          <p:cNvSpPr txBox="1">
            <a:spLocks noChangeArrowheads="1"/>
          </p:cNvSpPr>
          <p:nvPr/>
        </p:nvSpPr>
        <p:spPr bwMode="auto">
          <a:xfrm>
            <a:off x="228600" y="2590800"/>
            <a:ext cx="8686800"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 Als Festkommazahl im Binärsystem mit 24 Stellen:</a:t>
            </a:r>
            <a:endParaRPr kumimoji="0" lang="de-DE" sz="3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10" name="Text Box 6"/>
          <p:cNvSpPr txBox="1">
            <a:spLocks noChangeArrowheads="1"/>
          </p:cNvSpPr>
          <p:nvPr/>
        </p:nvSpPr>
        <p:spPr bwMode="auto">
          <a:xfrm>
            <a:off x="228600" y="4953000"/>
            <a:ext cx="8686800" cy="579438"/>
          </a:xfrm>
          <a:prstGeom prst="rect">
            <a:avLst/>
          </a:prstGeom>
          <a:noFill/>
          <a:ln w="9525">
            <a:noFill/>
            <a:miter lim="800000"/>
            <a:headEnd/>
            <a:tailEnd/>
          </a:ln>
        </p:spPr>
        <p:txBody>
          <a:bodyPr>
            <a:spAutoFit/>
          </a:bodyPr>
          <a:lstStyle/>
          <a:p>
            <a:pPr>
              <a:spcBef>
                <a:spcPct val="50000"/>
              </a:spcBef>
            </a:pPr>
            <a:r>
              <a:rPr lang="de-DE" sz="3200" dirty="0"/>
              <a:t>Dadurch entsteht offensichtlich ein Rundungsfehler</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468313" y="1800944"/>
            <a:ext cx="8305800" cy="472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Nach 100 Betriebsstunden ergibt sich dadurch zwischen vergangener und berechneter Zeit ein Unterschied von</a:t>
            </a:r>
          </a:p>
          <a:p>
            <a:pPr marL="342900" marR="0" lvl="0" indent="-342900" algn="l" defTabSz="914400" rtl="0" eaLnBrk="1" fontAlgn="base" latinLnBrk="0" hangingPunct="1">
              <a:lnSpc>
                <a:spcPct val="80000"/>
              </a:lnSpc>
              <a:spcBef>
                <a:spcPct val="20000"/>
              </a:spcBef>
              <a:spcAft>
                <a:spcPct val="0"/>
              </a:spcAft>
              <a:buClrTx/>
              <a:buSzTx/>
              <a:tabLst/>
              <a:defRPr/>
            </a:pP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Scud-Geschwindigkeit: 1.676km/s=6034km/h, daher fliegt die Scud-Rakete in 0.34 Sekunden  ca. 0.57 km weiter und befindet sich damit schon außerhalb der Reichweite des Aufspürsystems der Patriot!</a:t>
            </a:r>
          </a:p>
          <a:p>
            <a:pPr marL="342900" marR="0" lvl="0" indent="-342900" algn="l" defTabSz="914400" rtl="0" eaLnBrk="1" fontAlgn="base" latinLnBrk="0" hangingPunct="1">
              <a:lnSpc>
                <a:spcPct val="80000"/>
              </a:lnSpc>
              <a:spcBef>
                <a:spcPct val="20000"/>
              </a:spcBef>
              <a:spcAft>
                <a:spcPct val="0"/>
              </a:spcAft>
              <a:buClrTx/>
              <a:buSzTx/>
              <a:buFontTx/>
              <a:buChar char="•"/>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Weiterer Grund: Patriot trafen meist nur das Hinterteil der Scud. Sprengkopf stürzte daraufhin unkontrolliert ab.</a:t>
            </a:r>
          </a:p>
        </p:txBody>
      </p:sp>
      <p:sp>
        <p:nvSpPr>
          <p:cNvPr id="2052" name="Rectangle 2"/>
          <p:cNvSpPr>
            <a:spLocks noGrp="1" noChangeArrowheads="1"/>
          </p:cNvSpPr>
          <p:nvPr>
            <p:ph type="title"/>
          </p:nvPr>
        </p:nvSpPr>
        <p:spPr>
          <a:xfrm>
            <a:off x="685800" y="269776"/>
            <a:ext cx="7772400" cy="1143000"/>
          </a:xfrm>
        </p:spPr>
        <p:txBody>
          <a:bodyPr/>
          <a:lstStyle/>
          <a:p>
            <a:pPr eaLnBrk="1" hangingPunct="1"/>
            <a:r>
              <a:rPr lang="en-US" dirty="0" err="1" smtClean="0"/>
              <a:t>Auswirkung</a:t>
            </a:r>
            <a:r>
              <a:rPr lang="en-US" dirty="0" smtClean="0"/>
              <a:t> des </a:t>
            </a:r>
            <a:r>
              <a:rPr lang="en-US" dirty="0" err="1" smtClean="0"/>
              <a:t>Rundungsfehlers</a:t>
            </a:r>
            <a:r>
              <a:rPr lang="en-US" noProof="0" dirty="0" smtClean="0"/>
              <a:t>:</a:t>
            </a:r>
          </a:p>
        </p:txBody>
      </p:sp>
      <p:graphicFrame>
        <p:nvGraphicFramePr>
          <p:cNvPr id="2050" name="Object 4"/>
          <p:cNvGraphicFramePr>
            <a:graphicFrameLocks noChangeAspect="1"/>
          </p:cNvGraphicFramePr>
          <p:nvPr/>
        </p:nvGraphicFramePr>
        <p:xfrm>
          <a:off x="838200" y="2868761"/>
          <a:ext cx="7086600" cy="804862"/>
        </p:xfrm>
        <a:graphic>
          <a:graphicData uri="http://schemas.openxmlformats.org/presentationml/2006/ole">
            <p:oleObj spid="_x0000_s2050" name="Equation" r:id="rId4" imgW="3682800" imgH="419040" progId="Equation.3">
              <p:embed/>
            </p:oleObj>
          </a:graphicData>
        </a:graphic>
      </p:graphicFrame>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a:xfrm>
            <a:off x="684213" y="0"/>
            <a:ext cx="7805737" cy="1143000"/>
          </a:xfrm>
          <a:ln/>
        </p:spPr>
        <p:txBody>
          <a:bodyPr lIns="0" tIns="0" rIns="0" bIns="0"/>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solidFill>
                  <a:schemeClr val="bg1"/>
                </a:solidFill>
              </a:rPr>
              <a:t>SDI - Star Wars</a:t>
            </a:r>
          </a:p>
        </p:txBody>
      </p:sp>
      <p:pic>
        <p:nvPicPr>
          <p:cNvPr id="137219" name="Picture 3"/>
          <p:cNvPicPr>
            <a:picLocks noChangeAspect="1" noChangeArrowheads="1"/>
          </p:cNvPicPr>
          <p:nvPr/>
        </p:nvPicPr>
        <p:blipFill>
          <a:blip r:embed="rId3" cstate="print"/>
          <a:srcRect/>
          <a:stretch>
            <a:fillRect/>
          </a:stretch>
        </p:blipFill>
        <p:spPr bwMode="auto">
          <a:xfrm>
            <a:off x="0" y="863600"/>
            <a:ext cx="9144000" cy="5995988"/>
          </a:xfrm>
          <a:prstGeom prst="rect">
            <a:avLst/>
          </a:prstGeom>
          <a:noFill/>
        </p:spPr>
      </p:pic>
      <p:sp>
        <p:nvSpPr>
          <p:cNvPr id="4" name="Textfeld 3"/>
          <p:cNvSpPr txBox="1"/>
          <p:nvPr/>
        </p:nvSpPr>
        <p:spPr>
          <a:xfrm>
            <a:off x="2195736" y="188640"/>
            <a:ext cx="5439310" cy="584775"/>
          </a:xfrm>
          <a:prstGeom prst="rect">
            <a:avLst/>
          </a:prstGeom>
          <a:noFill/>
        </p:spPr>
        <p:txBody>
          <a:bodyPr wrap="none" rtlCol="0">
            <a:spAutoFit/>
          </a:bodyPr>
          <a:lstStyle/>
          <a:p>
            <a:r>
              <a:rPr lang="en-US" sz="3200" dirty="0" smtClean="0"/>
              <a:t>Strategic Defense Initiative SDI</a:t>
            </a:r>
            <a:endParaRPr lang="en-US" sz="3200" dirty="0"/>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7" name="Picture 3"/>
          <p:cNvPicPr>
            <a:picLocks noChangeAspect="1" noChangeArrowheads="1"/>
          </p:cNvPicPr>
          <p:nvPr/>
        </p:nvPicPr>
        <p:blipFill>
          <a:blip r:embed="rId3" cstate="print"/>
          <a:srcRect/>
          <a:stretch>
            <a:fillRect/>
          </a:stretch>
        </p:blipFill>
        <p:spPr bwMode="auto">
          <a:xfrm>
            <a:off x="0" y="863600"/>
            <a:ext cx="9144000" cy="5995988"/>
          </a:xfrm>
          <a:prstGeom prst="rect">
            <a:avLst/>
          </a:prstGeom>
          <a:noFill/>
        </p:spPr>
      </p:pic>
      <p:sp>
        <p:nvSpPr>
          <p:cNvPr id="3" name="Textfeld 2"/>
          <p:cNvSpPr txBox="1"/>
          <p:nvPr/>
        </p:nvSpPr>
        <p:spPr>
          <a:xfrm>
            <a:off x="2195736" y="188640"/>
            <a:ext cx="5439310" cy="584775"/>
          </a:xfrm>
          <a:prstGeom prst="rect">
            <a:avLst/>
          </a:prstGeom>
          <a:noFill/>
        </p:spPr>
        <p:txBody>
          <a:bodyPr wrap="none" rtlCol="0">
            <a:spAutoFit/>
          </a:bodyPr>
          <a:lstStyle/>
          <a:p>
            <a:r>
              <a:rPr lang="en-US" sz="3200" dirty="0" smtClean="0"/>
              <a:t>Strategic Defense Initiative SDI</a:t>
            </a:r>
            <a:endParaRPr lang="en-US" sz="3200" dirty="0"/>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5" name="Picture 3"/>
          <p:cNvPicPr>
            <a:picLocks noChangeAspect="1" noChangeArrowheads="1"/>
          </p:cNvPicPr>
          <p:nvPr/>
        </p:nvPicPr>
        <p:blipFill>
          <a:blip r:embed="rId3" cstate="print"/>
          <a:srcRect/>
          <a:stretch>
            <a:fillRect/>
          </a:stretch>
        </p:blipFill>
        <p:spPr bwMode="auto">
          <a:xfrm>
            <a:off x="0" y="863600"/>
            <a:ext cx="9144000" cy="5995988"/>
          </a:xfrm>
          <a:prstGeom prst="rect">
            <a:avLst/>
          </a:prstGeom>
          <a:noFill/>
        </p:spPr>
      </p:pic>
      <p:sp>
        <p:nvSpPr>
          <p:cNvPr id="3" name="Textfeld 2"/>
          <p:cNvSpPr txBox="1"/>
          <p:nvPr/>
        </p:nvSpPr>
        <p:spPr>
          <a:xfrm>
            <a:off x="2195736" y="188640"/>
            <a:ext cx="5439310" cy="584775"/>
          </a:xfrm>
          <a:prstGeom prst="rect">
            <a:avLst/>
          </a:prstGeom>
          <a:noFill/>
        </p:spPr>
        <p:txBody>
          <a:bodyPr wrap="none" rtlCol="0">
            <a:spAutoFit/>
          </a:bodyPr>
          <a:lstStyle/>
          <a:p>
            <a:r>
              <a:rPr lang="en-US" sz="3200" dirty="0" smtClean="0"/>
              <a:t>Strategic Defense Initiative SDI</a:t>
            </a:r>
            <a:endParaRPr lang="en-US" sz="3200" dirty="0"/>
          </a:p>
        </p:txBody>
      </p:sp>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3" name="Picture 3"/>
          <p:cNvPicPr>
            <a:picLocks noChangeAspect="1" noChangeArrowheads="1"/>
          </p:cNvPicPr>
          <p:nvPr/>
        </p:nvPicPr>
        <p:blipFill>
          <a:blip r:embed="rId3" cstate="print"/>
          <a:srcRect/>
          <a:stretch>
            <a:fillRect/>
          </a:stretch>
        </p:blipFill>
        <p:spPr bwMode="auto">
          <a:xfrm>
            <a:off x="0" y="863600"/>
            <a:ext cx="9144000" cy="5995988"/>
          </a:xfrm>
          <a:prstGeom prst="rect">
            <a:avLst/>
          </a:prstGeom>
          <a:noFill/>
        </p:spPr>
      </p:pic>
      <p:sp>
        <p:nvSpPr>
          <p:cNvPr id="3" name="Textfeld 2"/>
          <p:cNvSpPr txBox="1"/>
          <p:nvPr/>
        </p:nvSpPr>
        <p:spPr>
          <a:xfrm>
            <a:off x="2195736" y="188640"/>
            <a:ext cx="5439310" cy="584775"/>
          </a:xfrm>
          <a:prstGeom prst="rect">
            <a:avLst/>
          </a:prstGeom>
          <a:noFill/>
        </p:spPr>
        <p:txBody>
          <a:bodyPr wrap="none" rtlCol="0">
            <a:spAutoFit/>
          </a:bodyPr>
          <a:lstStyle/>
          <a:p>
            <a:r>
              <a:rPr lang="en-US" sz="3200" dirty="0" smtClean="0"/>
              <a:t>Strategic Defense Initiative SDI</a:t>
            </a:r>
            <a:endParaRPr lang="en-US" sz="3200" dirty="0"/>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27384"/>
            <a:ext cx="7772400" cy="1143000"/>
          </a:xfrm>
        </p:spPr>
        <p:txBody>
          <a:bodyPr/>
          <a:lstStyle/>
          <a:p>
            <a:r>
              <a:rPr lang="en-US" dirty="0" err="1" smtClean="0"/>
              <a:t>Hackerangriff</a:t>
            </a:r>
            <a:endParaRPr lang="en-US" noProof="0" dirty="0"/>
          </a:p>
        </p:txBody>
      </p:sp>
      <p:sp>
        <p:nvSpPr>
          <p:cNvPr id="8" name="Textfeld 7"/>
          <p:cNvSpPr txBox="1"/>
          <p:nvPr/>
        </p:nvSpPr>
        <p:spPr>
          <a:xfrm>
            <a:off x="971600" y="1196752"/>
            <a:ext cx="7346114" cy="461665"/>
          </a:xfrm>
          <a:prstGeom prst="rect">
            <a:avLst/>
          </a:prstGeom>
          <a:noFill/>
        </p:spPr>
        <p:txBody>
          <a:bodyPr wrap="none" rtlCol="0">
            <a:spAutoFit/>
          </a:bodyPr>
          <a:lstStyle/>
          <a:p>
            <a:r>
              <a:rPr lang="en-US" dirty="0" err="1" smtClean="0"/>
              <a:t>Hackerangriff</a:t>
            </a:r>
            <a:r>
              <a:rPr lang="en-US" dirty="0" smtClean="0"/>
              <a:t> auf Computer des </a:t>
            </a:r>
            <a:r>
              <a:rPr lang="en-US" dirty="0" err="1" smtClean="0"/>
              <a:t>Bundestages</a:t>
            </a:r>
            <a:r>
              <a:rPr lang="en-US" dirty="0" smtClean="0"/>
              <a:t>, 18.5.2015: </a:t>
            </a:r>
            <a:endParaRPr lang="en-US" dirty="0"/>
          </a:p>
        </p:txBody>
      </p:sp>
      <p:sp>
        <p:nvSpPr>
          <p:cNvPr id="9" name="Rechteck 8"/>
          <p:cNvSpPr/>
          <p:nvPr/>
        </p:nvSpPr>
        <p:spPr>
          <a:xfrm>
            <a:off x="971600" y="1772816"/>
            <a:ext cx="7200800" cy="1569660"/>
          </a:xfrm>
          <a:prstGeom prst="rect">
            <a:avLst/>
          </a:prstGeom>
        </p:spPr>
        <p:txBody>
          <a:bodyPr wrap="square">
            <a:spAutoFit/>
          </a:bodyPr>
          <a:lstStyle/>
          <a:p>
            <a:r>
              <a:rPr lang="de-DE" dirty="0" smtClean="0"/>
              <a:t>Computerwoche, 18.5.:</a:t>
            </a:r>
          </a:p>
          <a:p>
            <a:r>
              <a:rPr lang="de-DE" dirty="0" smtClean="0"/>
              <a:t>„Die Aufklärung des bisher schwersten Hackerangriffs auf das interne Datennetz des Bundestages zieht sich hin. Die Ursachenforschung werde noch einige Tage dauern.“</a:t>
            </a:r>
            <a:endParaRPr lang="en-US" dirty="0"/>
          </a:p>
        </p:txBody>
      </p:sp>
      <p:sp>
        <p:nvSpPr>
          <p:cNvPr id="10" name="Rechteck 9"/>
          <p:cNvSpPr/>
          <p:nvPr/>
        </p:nvSpPr>
        <p:spPr>
          <a:xfrm>
            <a:off x="971600" y="3429000"/>
            <a:ext cx="7056784" cy="1200329"/>
          </a:xfrm>
          <a:prstGeom prst="rect">
            <a:avLst/>
          </a:prstGeom>
        </p:spPr>
        <p:txBody>
          <a:bodyPr wrap="square">
            <a:spAutoFit/>
          </a:bodyPr>
          <a:lstStyle/>
          <a:p>
            <a:r>
              <a:rPr lang="de-DE" dirty="0" smtClean="0"/>
              <a:t>SZ 15.5.: „Die Attacke dauert seit Tagen an, Schuld ist vermutlich ein Trojaner.“</a:t>
            </a:r>
          </a:p>
          <a:p>
            <a:r>
              <a:rPr lang="de-DE" dirty="0" smtClean="0"/>
              <a:t>Vermutlich müssen alle Rechner neu installiert werden.</a:t>
            </a:r>
            <a:endParaRPr lang="en-US" dirty="0"/>
          </a:p>
        </p:txBody>
      </p:sp>
      <p:pic>
        <p:nvPicPr>
          <p:cNvPr id="6" name="Grafik 5" descr="berkut.jpg"/>
          <p:cNvPicPr>
            <a:picLocks noChangeAspect="1"/>
          </p:cNvPicPr>
          <p:nvPr/>
        </p:nvPicPr>
        <p:blipFill>
          <a:blip r:embed="rId2" cstate="print"/>
          <a:stretch>
            <a:fillRect/>
          </a:stretch>
        </p:blipFill>
        <p:spPr>
          <a:xfrm>
            <a:off x="1331640" y="4561114"/>
            <a:ext cx="6477000" cy="2286000"/>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ChangeArrowheads="1"/>
          </p:cNvSpPr>
          <p:nvPr>
            <p:ph type="title"/>
          </p:nvPr>
        </p:nvSpPr>
        <p:spPr>
          <a:xfrm>
            <a:off x="685800" y="332656"/>
            <a:ext cx="7772400" cy="1143000"/>
          </a:xfrm>
        </p:spPr>
        <p:txBody>
          <a:bodyPr/>
          <a:lstStyle/>
          <a:p>
            <a:r>
              <a:rPr lang="en-US" dirty="0" smtClean="0">
                <a:solidFill>
                  <a:schemeClr val="tx1"/>
                </a:solidFill>
              </a:rPr>
              <a:t>SDI </a:t>
            </a:r>
            <a:r>
              <a:rPr lang="en-US" dirty="0" err="1" smtClean="0">
                <a:solidFill>
                  <a:schemeClr val="tx1"/>
                </a:solidFill>
              </a:rPr>
              <a:t>Komplexität</a:t>
            </a:r>
            <a:r>
              <a:rPr lang="en-US" dirty="0" smtClean="0">
                <a:solidFill>
                  <a:schemeClr val="tx1"/>
                </a:solidFill>
              </a:rPr>
              <a:t>:</a:t>
            </a:r>
            <a:endParaRPr lang="en-US" dirty="0">
              <a:solidFill>
                <a:schemeClr val="tx1"/>
              </a:solidFill>
            </a:endParaRPr>
          </a:p>
        </p:txBody>
      </p:sp>
      <p:sp>
        <p:nvSpPr>
          <p:cNvPr id="135173" name="Text Box 5"/>
          <p:cNvSpPr txBox="1">
            <a:spLocks noChangeArrowheads="1"/>
          </p:cNvSpPr>
          <p:nvPr/>
        </p:nvSpPr>
        <p:spPr bwMode="auto">
          <a:xfrm>
            <a:off x="395288" y="1628800"/>
            <a:ext cx="8497887" cy="1384995"/>
          </a:xfrm>
          <a:prstGeom prst="rect">
            <a:avLst/>
          </a:prstGeom>
          <a:noFill/>
          <a:ln w="9525">
            <a:noFill/>
            <a:miter lim="800000"/>
            <a:headEnd/>
            <a:tailEnd/>
          </a:ln>
          <a:effectLst/>
        </p:spPr>
        <p:txBody>
          <a:bodyPr>
            <a:spAutoFit/>
          </a:bodyPr>
          <a:lstStyle/>
          <a:p>
            <a:r>
              <a:rPr lang="de-DE" sz="2800" dirty="0" smtClean="0"/>
              <a:t>Ist es möglich, eine angreifende Interkontinental-Rakete </a:t>
            </a:r>
          </a:p>
          <a:p>
            <a:r>
              <a:rPr lang="de-DE" sz="2800" dirty="0" smtClean="0"/>
              <a:t>mittels Computer und Software sicher und ohne Schaden für andere zu zerstören?</a:t>
            </a:r>
            <a:endParaRPr lang="de-DE" sz="2800" dirty="0"/>
          </a:p>
        </p:txBody>
      </p:sp>
      <p:sp>
        <p:nvSpPr>
          <p:cNvPr id="4" name="Rechteck 3"/>
          <p:cNvSpPr/>
          <p:nvPr/>
        </p:nvSpPr>
        <p:spPr>
          <a:xfrm>
            <a:off x="395536" y="3212976"/>
            <a:ext cx="7920880" cy="2677656"/>
          </a:xfrm>
          <a:prstGeom prst="rect">
            <a:avLst/>
          </a:prstGeom>
        </p:spPr>
        <p:txBody>
          <a:bodyPr wrap="square">
            <a:spAutoFit/>
          </a:bodyPr>
          <a:lstStyle/>
          <a:p>
            <a:pPr>
              <a:buFontTx/>
              <a:buChar char="-"/>
            </a:pPr>
            <a:r>
              <a:rPr lang="de-DE" sz="2800" dirty="0" smtClean="0"/>
              <a:t> Zeitrahmen </a:t>
            </a:r>
          </a:p>
          <a:p>
            <a:pPr>
              <a:buFontTx/>
              <a:buChar char="-"/>
            </a:pPr>
            <a:r>
              <a:rPr lang="de-DE" sz="2800" dirty="0" smtClean="0"/>
              <a:t> Mehrfach- oder Schein-Sprengköpfe, zweite Stufe</a:t>
            </a:r>
          </a:p>
          <a:p>
            <a:pPr>
              <a:buFontTx/>
              <a:buChar char="-"/>
            </a:pPr>
            <a:r>
              <a:rPr lang="de-DE" sz="2800" dirty="0" smtClean="0"/>
              <a:t> Präzision (</a:t>
            </a:r>
            <a:r>
              <a:rPr lang="de-DE" sz="2800" dirty="0" smtClean="0"/>
              <a:t>triff </a:t>
            </a:r>
            <a:r>
              <a:rPr lang="de-DE" sz="2800" dirty="0" smtClean="0"/>
              <a:t>genau den nuklearen Sprengkopf!)</a:t>
            </a:r>
          </a:p>
          <a:p>
            <a:pPr>
              <a:buFontTx/>
              <a:buChar char="-"/>
            </a:pPr>
            <a:r>
              <a:rPr lang="de-DE" sz="2800" dirty="0" smtClean="0"/>
              <a:t> Entscheidung vom Computer oder vom Menschen?</a:t>
            </a:r>
          </a:p>
          <a:p>
            <a:pPr>
              <a:buFontTx/>
              <a:buChar char="-"/>
            </a:pPr>
            <a:r>
              <a:rPr lang="de-DE" sz="2800" dirty="0" smtClean="0"/>
              <a:t> Länge des Codes </a:t>
            </a:r>
            <a:r>
              <a:rPr lang="de-DE" sz="2800" dirty="0" smtClean="0">
                <a:sym typeface="Wingdings" pitchFamily="2" charset="2"/>
              </a:rPr>
              <a:t> Fehlerwahrscheinlichkeit</a:t>
            </a:r>
            <a:endParaRPr lang="de-DE" sz="2800" dirty="0" smtClean="0"/>
          </a:p>
          <a:p>
            <a:pPr>
              <a:buFontTx/>
              <a:buChar char="-"/>
            </a:pPr>
            <a:r>
              <a:rPr lang="de-DE" sz="2800" dirty="0" smtClean="0"/>
              <a:t> Tests?</a:t>
            </a:r>
            <a:endParaRPr lang="de-DE" sz="2800" dirty="0"/>
          </a:p>
        </p:txBody>
      </p:sp>
      <p:sp>
        <p:nvSpPr>
          <p:cNvPr id="5" name="Textfeld 4"/>
          <p:cNvSpPr txBox="1"/>
          <p:nvPr/>
        </p:nvSpPr>
        <p:spPr>
          <a:xfrm>
            <a:off x="611560" y="6237312"/>
            <a:ext cx="5724644" cy="461665"/>
          </a:xfrm>
          <a:prstGeom prst="rect">
            <a:avLst/>
          </a:prstGeom>
          <a:noFill/>
        </p:spPr>
        <p:txBody>
          <a:bodyPr wrap="none" rtlCol="0">
            <a:spAutoFit/>
          </a:bodyPr>
          <a:lstStyle/>
          <a:p>
            <a:r>
              <a:rPr lang="en-US" dirty="0" smtClean="0"/>
              <a:t>“Command and Control” von  Eric Schlosser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2" name="Text Box 4"/>
          <p:cNvSpPr txBox="1">
            <a:spLocks noChangeArrowheads="1"/>
          </p:cNvSpPr>
          <p:nvPr/>
        </p:nvSpPr>
        <p:spPr bwMode="auto">
          <a:xfrm>
            <a:off x="755650" y="1412875"/>
            <a:ext cx="7418388" cy="457200"/>
          </a:xfrm>
          <a:prstGeom prst="rect">
            <a:avLst/>
          </a:prstGeom>
          <a:noFill/>
          <a:ln w="9525">
            <a:noFill/>
            <a:miter lim="800000"/>
            <a:headEnd/>
            <a:tailEnd/>
          </a:ln>
          <a:effectLst/>
        </p:spPr>
        <p:txBody>
          <a:bodyPr wrap="none">
            <a:spAutoFit/>
          </a:bodyPr>
          <a:lstStyle/>
          <a:p>
            <a:r>
              <a:rPr lang="de-DE">
                <a:solidFill>
                  <a:schemeClr val="bg1"/>
                </a:solidFill>
              </a:rPr>
              <a:t>Irakkrieg: Abschuss eines britischen Flugzeugs, April 2003</a:t>
            </a:r>
          </a:p>
        </p:txBody>
      </p:sp>
      <p:pic>
        <p:nvPicPr>
          <p:cNvPr id="145413" name="Picture 5" descr="sheffhole22"/>
          <p:cNvPicPr>
            <a:picLocks noGrp="1" noChangeAspect="1" noChangeArrowheads="1"/>
          </p:cNvPicPr>
          <p:nvPr>
            <p:ph idx="1"/>
          </p:nvPr>
        </p:nvPicPr>
        <p:blipFill>
          <a:blip r:embed="rId3" cstate="print"/>
          <a:srcRect/>
          <a:stretch>
            <a:fillRect/>
          </a:stretch>
        </p:blipFill>
        <p:spPr>
          <a:xfrm>
            <a:off x="1900238" y="2990850"/>
            <a:ext cx="4976812" cy="3832225"/>
          </a:xfrm>
          <a:noFill/>
          <a:ln/>
        </p:spPr>
      </p:pic>
      <p:sp>
        <p:nvSpPr>
          <p:cNvPr id="145415" name="Text Box 7"/>
          <p:cNvSpPr txBox="1">
            <a:spLocks noChangeArrowheads="1"/>
          </p:cNvSpPr>
          <p:nvPr/>
        </p:nvSpPr>
        <p:spPr bwMode="auto">
          <a:xfrm>
            <a:off x="808038" y="2225675"/>
            <a:ext cx="7686675" cy="822325"/>
          </a:xfrm>
          <a:prstGeom prst="rect">
            <a:avLst/>
          </a:prstGeom>
          <a:noFill/>
          <a:ln w="9525">
            <a:noFill/>
            <a:miter lim="800000"/>
            <a:headEnd/>
            <a:tailEnd/>
          </a:ln>
          <a:effectLst/>
        </p:spPr>
        <p:txBody>
          <a:bodyPr wrap="none">
            <a:spAutoFit/>
          </a:bodyPr>
          <a:lstStyle/>
          <a:p>
            <a:r>
              <a:rPr lang="de-DE" dirty="0">
                <a:solidFill>
                  <a:schemeClr val="bg1"/>
                </a:solidFill>
              </a:rPr>
              <a:t>Falklandkrieg 1982: Versenken der Sheffield durch </a:t>
            </a:r>
          </a:p>
          <a:p>
            <a:r>
              <a:rPr lang="de-DE" dirty="0">
                <a:solidFill>
                  <a:schemeClr val="bg1"/>
                </a:solidFill>
              </a:rPr>
              <a:t>                                  argentinische </a:t>
            </a:r>
            <a:r>
              <a:rPr lang="de-DE" dirty="0" err="1">
                <a:solidFill>
                  <a:schemeClr val="bg1"/>
                </a:solidFill>
              </a:rPr>
              <a:t>Exocet</a:t>
            </a:r>
            <a:r>
              <a:rPr lang="de-DE" dirty="0">
                <a:solidFill>
                  <a:schemeClr val="bg1"/>
                </a:solidFill>
              </a:rPr>
              <a:t> mit Nato-Kennung</a:t>
            </a:r>
          </a:p>
        </p:txBody>
      </p:sp>
      <p:sp>
        <p:nvSpPr>
          <p:cNvPr id="7" name="Rectangle 2"/>
          <p:cNvSpPr>
            <a:spLocks noGrp="1" noChangeArrowheads="1"/>
          </p:cNvSpPr>
          <p:nvPr>
            <p:ph type="title"/>
          </p:nvPr>
        </p:nvSpPr>
        <p:spPr>
          <a:xfrm>
            <a:off x="838200" y="268288"/>
            <a:ext cx="7772400" cy="1143000"/>
          </a:xfrm>
        </p:spPr>
        <p:txBody>
          <a:bodyPr/>
          <a:lstStyle/>
          <a:p>
            <a:r>
              <a:rPr lang="en-US" dirty="0">
                <a:solidFill>
                  <a:schemeClr val="tx1"/>
                </a:solidFill>
              </a:rPr>
              <a:t>Friendly Fire</a:t>
            </a:r>
          </a:p>
        </p:txBody>
      </p:sp>
      <p:sp>
        <p:nvSpPr>
          <p:cNvPr id="8" name="Text Box 4"/>
          <p:cNvSpPr txBox="1">
            <a:spLocks noChangeArrowheads="1"/>
          </p:cNvSpPr>
          <p:nvPr/>
        </p:nvSpPr>
        <p:spPr bwMode="auto">
          <a:xfrm>
            <a:off x="908050" y="1565275"/>
            <a:ext cx="7627088" cy="461665"/>
          </a:xfrm>
          <a:prstGeom prst="rect">
            <a:avLst/>
          </a:prstGeom>
          <a:noFill/>
          <a:ln w="9525">
            <a:noFill/>
            <a:miter lim="800000"/>
            <a:headEnd/>
            <a:tailEnd/>
          </a:ln>
          <a:effectLst/>
        </p:spPr>
        <p:txBody>
          <a:bodyPr wrap="none">
            <a:spAutoFit/>
          </a:bodyPr>
          <a:lstStyle/>
          <a:p>
            <a:r>
              <a:rPr lang="de-DE" dirty="0" smtClean="0"/>
              <a:t>Irak-Krieg: Anschuss eines britischen Flugzeugs, </a:t>
            </a:r>
            <a:r>
              <a:rPr lang="de-DE" dirty="0"/>
              <a:t>April 2003</a:t>
            </a:r>
          </a:p>
        </p:txBody>
      </p:sp>
      <p:sp>
        <p:nvSpPr>
          <p:cNvPr id="9" name="Text Box 7"/>
          <p:cNvSpPr txBox="1">
            <a:spLocks noChangeArrowheads="1"/>
          </p:cNvSpPr>
          <p:nvPr/>
        </p:nvSpPr>
        <p:spPr bwMode="auto">
          <a:xfrm>
            <a:off x="899592" y="2132856"/>
            <a:ext cx="7971669" cy="830997"/>
          </a:xfrm>
          <a:prstGeom prst="rect">
            <a:avLst/>
          </a:prstGeom>
          <a:noFill/>
          <a:ln w="9525">
            <a:noFill/>
            <a:miter lim="800000"/>
            <a:headEnd/>
            <a:tailEnd/>
          </a:ln>
          <a:effectLst/>
        </p:spPr>
        <p:txBody>
          <a:bodyPr wrap="none">
            <a:spAutoFit/>
          </a:bodyPr>
          <a:lstStyle/>
          <a:p>
            <a:r>
              <a:rPr lang="de-DE" dirty="0" err="1" smtClean="0"/>
              <a:t>Falkland</a:t>
            </a:r>
            <a:r>
              <a:rPr lang="de-DE" dirty="0" smtClean="0"/>
              <a:t>-Krieg </a:t>
            </a:r>
            <a:r>
              <a:rPr lang="de-DE" dirty="0"/>
              <a:t>1982: </a:t>
            </a:r>
            <a:r>
              <a:rPr lang="de-DE" dirty="0" smtClean="0"/>
              <a:t>Versenken der „Sheffield“ durch Treffer </a:t>
            </a:r>
            <a:endParaRPr lang="de-DE" dirty="0"/>
          </a:p>
          <a:p>
            <a:r>
              <a:rPr lang="de-DE" dirty="0"/>
              <a:t>                         </a:t>
            </a:r>
            <a:r>
              <a:rPr lang="de-DE" dirty="0" smtClean="0"/>
              <a:t>           einer argentinischen NATO-</a:t>
            </a:r>
            <a:r>
              <a:rPr lang="de-DE" dirty="0" err="1" smtClean="0"/>
              <a:t>Exocet</a:t>
            </a:r>
            <a:r>
              <a:rPr lang="de-DE" dirty="0" smtClean="0"/>
              <a:t>.</a:t>
            </a:r>
            <a:endParaRPr lang="de-DE"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4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54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5"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en-US" dirty="0" smtClean="0"/>
              <a:t>Short Stories:</a:t>
            </a:r>
            <a:endParaRPr lang="en-US" dirty="0"/>
          </a:p>
        </p:txBody>
      </p:sp>
      <p:sp>
        <p:nvSpPr>
          <p:cNvPr id="39938" name="Rectangle 3"/>
          <p:cNvSpPr>
            <a:spLocks noGrp="1" noChangeArrowheads="1"/>
          </p:cNvSpPr>
          <p:nvPr>
            <p:ph type="body" idx="4294967295"/>
          </p:nvPr>
        </p:nvSpPr>
        <p:spPr>
          <a:xfrm>
            <a:off x="935038" y="2420938"/>
            <a:ext cx="8208962" cy="3384550"/>
          </a:xfrm>
        </p:spPr>
        <p:txBody>
          <a:bodyPr/>
          <a:lstStyle/>
          <a:p>
            <a:pPr eaLnBrk="1" hangingPunct="1">
              <a:lnSpc>
                <a:spcPct val="90000"/>
              </a:lnSpc>
            </a:pPr>
            <a:r>
              <a:rPr lang="en-US" sz="2800" noProof="0" dirty="0" smtClean="0"/>
              <a:t>USS Yorktown: Division </a:t>
            </a:r>
            <a:r>
              <a:rPr lang="en-US" sz="2800" dirty="0" err="1" smtClean="0"/>
              <a:t>durch</a:t>
            </a:r>
            <a:r>
              <a:rPr lang="en-US" sz="2800" noProof="0" dirty="0" smtClean="0"/>
              <a:t> 0, 1998</a:t>
            </a:r>
          </a:p>
          <a:p>
            <a:pPr eaLnBrk="1" hangingPunct="1">
              <a:lnSpc>
                <a:spcPct val="90000"/>
              </a:lnSpc>
            </a:pPr>
            <a:r>
              <a:rPr lang="en-US" sz="2800" noProof="0" dirty="0" smtClean="0"/>
              <a:t>Atom-Alarm in </a:t>
            </a:r>
            <a:r>
              <a:rPr lang="en-US" sz="2800" noProof="0" dirty="0" err="1" smtClean="0"/>
              <a:t>Russland</a:t>
            </a:r>
            <a:r>
              <a:rPr lang="en-US" sz="2800" noProof="0" dirty="0" smtClean="0"/>
              <a:t>, 1983</a:t>
            </a:r>
          </a:p>
          <a:p>
            <a:pPr eaLnBrk="1" hangingPunct="1">
              <a:lnSpc>
                <a:spcPct val="90000"/>
              </a:lnSpc>
            </a:pPr>
            <a:r>
              <a:rPr lang="en-US" sz="2800" dirty="0" err="1" smtClean="0"/>
              <a:t>Abschuss</a:t>
            </a:r>
            <a:r>
              <a:rPr lang="en-US" sz="2800" dirty="0" smtClean="0"/>
              <a:t> </a:t>
            </a:r>
            <a:r>
              <a:rPr lang="en-US" sz="2800" dirty="0" err="1" smtClean="0"/>
              <a:t>eines</a:t>
            </a:r>
            <a:r>
              <a:rPr lang="en-US" sz="2800" dirty="0" smtClean="0"/>
              <a:t> </a:t>
            </a:r>
            <a:r>
              <a:rPr lang="en-US" sz="2800" dirty="0" err="1" smtClean="0"/>
              <a:t>iranischen</a:t>
            </a:r>
            <a:r>
              <a:rPr lang="en-US" sz="2800" dirty="0" smtClean="0"/>
              <a:t> Airbus, 1988</a:t>
            </a:r>
          </a:p>
          <a:p>
            <a:pPr eaLnBrk="1" hangingPunct="1">
              <a:lnSpc>
                <a:spcPct val="90000"/>
              </a:lnSpc>
              <a:buNone/>
            </a:pPr>
            <a:endParaRPr lang="en-US" sz="2800" dirty="0" smtClean="0"/>
          </a:p>
          <a:p>
            <a:pPr eaLnBrk="1" hangingPunct="1">
              <a:lnSpc>
                <a:spcPct val="90000"/>
              </a:lnSpc>
            </a:pPr>
            <a:r>
              <a:rPr lang="en-US" sz="2800" dirty="0" err="1" smtClean="0"/>
              <a:t>Überlingen</a:t>
            </a:r>
            <a:r>
              <a:rPr lang="en-US" sz="2800" dirty="0" smtClean="0"/>
              <a:t>, TCAS (traffic collision avoiding system)</a:t>
            </a:r>
          </a:p>
          <a:p>
            <a:pPr eaLnBrk="1" hangingPunct="1">
              <a:lnSpc>
                <a:spcPct val="90000"/>
              </a:lnSpc>
            </a:pPr>
            <a:r>
              <a:rPr lang="en-US" sz="2800" dirty="0" smtClean="0"/>
              <a:t>Qantas, Air France (ADIRU-altimeter)</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180 Degree Bugs</a:t>
            </a:r>
            <a:endParaRPr lang="en-US" dirty="0"/>
          </a:p>
        </p:txBody>
      </p:sp>
      <p:pic>
        <p:nvPicPr>
          <p:cNvPr id="5" name="das34.mpg">
            <a:hlinkClick r:id="" action="ppaction://media"/>
          </p:cNvPr>
          <p:cNvPicPr>
            <a:picLocks noRot="1" noChangeAspect="1"/>
          </p:cNvPicPr>
          <p:nvPr>
            <a:videoFile r:link="rId1"/>
          </p:nvPr>
        </p:nvPicPr>
        <p:blipFill>
          <a:blip r:embed="rId3" cstate="print"/>
          <a:stretch>
            <a:fillRect/>
          </a:stretch>
        </p:blipFill>
        <p:spPr>
          <a:xfrm>
            <a:off x="1403648" y="1628800"/>
            <a:ext cx="6096000" cy="4572000"/>
          </a:xfrm>
          <a:prstGeom prst="rect">
            <a:avLst/>
          </a:prstGeom>
        </p:spPr>
      </p:pic>
      <p:sp>
        <p:nvSpPr>
          <p:cNvPr id="6" name="Textfeld 5"/>
          <p:cNvSpPr txBox="1"/>
          <p:nvPr/>
        </p:nvSpPr>
        <p:spPr>
          <a:xfrm>
            <a:off x="3942926" y="6381328"/>
            <a:ext cx="2269147" cy="523220"/>
          </a:xfrm>
          <a:prstGeom prst="rect">
            <a:avLst/>
          </a:prstGeom>
          <a:noFill/>
        </p:spPr>
        <p:txBody>
          <a:bodyPr wrap="none" rtlCol="0">
            <a:spAutoFit/>
          </a:bodyPr>
          <a:lstStyle/>
          <a:p>
            <a:r>
              <a:rPr lang="en-US" sz="2800" dirty="0" smtClean="0"/>
              <a:t>Torpedo 180°!</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60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linds(horizont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withEffect">
                                  <p:stCondLst>
                                    <p:cond delay="0"/>
                                  </p:stCondLst>
                                  <p:childTnLst>
                                    <p:cmd type="call" cmd="togglePause">
                                      <p:cBhvr>
                                        <p:cTn id="17" dur="1" fill="hold"/>
                                        <p:tgtEl>
                                          <p:spTgt spid="5"/>
                                        </p:tgtEl>
                                      </p:cBhvr>
                                    </p:cmd>
                                  </p:childTnLst>
                                </p:cTn>
                              </p:par>
                            </p:childTnLst>
                          </p:cTn>
                        </p:par>
                      </p:childTnLst>
                    </p:cTn>
                  </p:par>
                </p:childTnLst>
              </p:cTn>
              <p:nextCondLst>
                <p:cond evt="onClick" delay="0">
                  <p:tgtEl>
                    <p:spTgt spid="5"/>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1" i="0" u="none" strike="noStrike" kern="0" cap="none" spc="0" normalizeH="0" baseline="0" noProof="0" smtClean="0">
                <a:ln>
                  <a:noFill/>
                </a:ln>
                <a:solidFill>
                  <a:schemeClr val="tx1"/>
                </a:solidFill>
                <a:effectLst/>
                <a:uLnTx/>
                <a:uFillTx/>
                <a:latin typeface="+mn-lt"/>
                <a:ea typeface="+mn-ea"/>
                <a:cs typeface="+mn-cs"/>
              </a:rPr>
              <a:t>War einmal ein Bumerang;</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1" i="0" u="none" strike="noStrike" kern="0" cap="none" spc="0" normalizeH="0" baseline="0" noProof="0" smtClean="0">
                <a:ln>
                  <a:noFill/>
                </a:ln>
                <a:solidFill>
                  <a:schemeClr val="tx1"/>
                </a:solidFill>
                <a:effectLst/>
                <a:uLnTx/>
                <a:uFillTx/>
                <a:latin typeface="+mn-lt"/>
                <a:ea typeface="+mn-ea"/>
                <a:cs typeface="+mn-cs"/>
              </a:rPr>
              <a:t>War ein Weniges zu lang.</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de-DE" sz="2800" b="1" i="0" u="none" strike="noStrike" kern="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1" i="0" u="none" strike="noStrike" kern="0" cap="none" spc="0" normalizeH="0" baseline="0" noProof="0" smtClean="0">
                <a:ln>
                  <a:noFill/>
                </a:ln>
                <a:solidFill>
                  <a:schemeClr val="tx1"/>
                </a:solidFill>
                <a:effectLst/>
                <a:uLnTx/>
                <a:uFillTx/>
                <a:latin typeface="+mn-lt"/>
                <a:ea typeface="+mn-ea"/>
                <a:cs typeface="+mn-cs"/>
              </a:rPr>
              <a:t>Bumerang flog ein Stück,</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1" i="0" u="none" strike="noStrike" kern="0" cap="none" spc="0" normalizeH="0" baseline="0" noProof="0" smtClean="0">
                <a:ln>
                  <a:noFill/>
                </a:ln>
                <a:solidFill>
                  <a:schemeClr val="tx1"/>
                </a:solidFill>
                <a:effectLst/>
                <a:uLnTx/>
                <a:uFillTx/>
                <a:latin typeface="+mn-lt"/>
                <a:ea typeface="+mn-ea"/>
                <a:cs typeface="+mn-cs"/>
              </a:rPr>
              <a:t>Aber kam nicht mehr zurück.</a:t>
            </a:r>
          </a:p>
          <a:p>
            <a:pPr marL="342900" marR="0" lvl="0" indent="-342900" algn="l" defTabSz="914400" rtl="0" eaLnBrk="1" fontAlgn="base" latinLnBrk="0" hangingPunct="1">
              <a:lnSpc>
                <a:spcPct val="90000"/>
              </a:lnSpc>
              <a:spcBef>
                <a:spcPct val="20000"/>
              </a:spcBef>
              <a:spcAft>
                <a:spcPct val="0"/>
              </a:spcAft>
              <a:buClrTx/>
              <a:buSzTx/>
              <a:buFontTx/>
              <a:buNone/>
              <a:tabLst/>
              <a:defRPr/>
            </a:pPr>
            <a:endParaRPr kumimoji="0" lang="de-DE" sz="2800" b="1" i="0" u="none" strike="noStrike" kern="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1" i="0" u="none" strike="noStrike" kern="0" cap="none" spc="0" normalizeH="0" baseline="0" noProof="0" smtClean="0">
                <a:ln>
                  <a:noFill/>
                </a:ln>
                <a:solidFill>
                  <a:schemeClr val="tx1"/>
                </a:solidFill>
                <a:effectLst/>
                <a:uLnTx/>
                <a:uFillTx/>
                <a:latin typeface="+mn-lt"/>
                <a:ea typeface="+mn-ea"/>
                <a:cs typeface="+mn-cs"/>
              </a:rPr>
              <a:t>Publikum – noch stundenlang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1" i="0" u="none" strike="noStrike" kern="0" cap="none" spc="0" normalizeH="0" baseline="0" noProof="0" smtClean="0">
                <a:ln>
                  <a:noFill/>
                </a:ln>
                <a:solidFill>
                  <a:schemeClr val="tx1"/>
                </a:solidFill>
                <a:effectLst/>
                <a:uLnTx/>
                <a:uFillTx/>
                <a:latin typeface="+mn-lt"/>
                <a:ea typeface="+mn-ea"/>
                <a:cs typeface="+mn-cs"/>
              </a:rPr>
              <a:t>Wartete auf Bumerang.</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1" i="0" u="none" strike="noStrike" kern="0" cap="none" spc="0" normalizeH="0" baseline="0" noProof="0" smtClean="0">
                <a:ln>
                  <a:noFill/>
                </a:ln>
                <a:solidFill>
                  <a:schemeClr val="tx1"/>
                </a:solidFill>
                <a:effectLst/>
                <a:uLnTx/>
                <a:uFillTx/>
                <a:latin typeface="+mn-lt"/>
                <a:ea typeface="+mn-ea"/>
                <a:cs typeface="+mn-cs"/>
              </a:rPr>
              <a:t>                                                        J. Ringelnatz</a:t>
            </a:r>
            <a:endParaRPr kumimoji="0" lang="de-DE" sz="2800" b="1" i="0" u="none" strike="noStrike" kern="0" cap="none" spc="0" normalizeH="0" baseline="0" noProof="0" dirty="0" smtClean="0">
              <a:ln>
                <a:noFill/>
              </a:ln>
              <a:solidFill>
                <a:schemeClr val="tx1"/>
              </a:solidFill>
              <a:effectLst/>
              <a:uLnTx/>
              <a:uFillTx/>
              <a:latin typeface="+mn-lt"/>
              <a:ea typeface="+mn-ea"/>
              <a:cs typeface="+mn-cs"/>
            </a:endParaRPr>
          </a:p>
        </p:txBody>
      </p:sp>
      <p:sp>
        <p:nvSpPr>
          <p:cNvPr id="9" name="Rectangle 2"/>
          <p:cNvSpPr>
            <a:spLocks noGrp="1" noChangeArrowheads="1"/>
          </p:cNvSpPr>
          <p:nvPr>
            <p:ph type="title"/>
          </p:nvPr>
        </p:nvSpPr>
        <p:spPr>
          <a:xfrm>
            <a:off x="685800" y="304800"/>
            <a:ext cx="7772400" cy="1143000"/>
          </a:xfrm>
        </p:spPr>
        <p:txBody>
          <a:bodyPr/>
          <a:lstStyle/>
          <a:p>
            <a:pPr eaLnBrk="1" hangingPunct="1"/>
            <a:r>
              <a:rPr lang="de-DE" b="1" dirty="0" smtClean="0"/>
              <a:t>Der Bumerang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j0238973"/>
          <p:cNvPicPr>
            <a:picLocks noChangeAspect="1" noChangeArrowheads="1"/>
          </p:cNvPicPr>
          <p:nvPr/>
        </p:nvPicPr>
        <p:blipFill>
          <a:blip r:embed="rId3" cstate="print">
            <a:lum bright="90000"/>
          </a:blip>
          <a:srcRect/>
          <a:stretch>
            <a:fillRect/>
          </a:stretch>
        </p:blipFill>
        <p:spPr bwMode="auto">
          <a:xfrm>
            <a:off x="1143000" y="158750"/>
            <a:ext cx="6858000" cy="6538913"/>
          </a:xfrm>
          <a:prstGeom prst="rect">
            <a:avLst/>
          </a:prstGeom>
          <a:noFill/>
          <a:ln w="9525">
            <a:noFill/>
            <a:miter lim="800000"/>
            <a:headEnd/>
            <a:tailEnd/>
          </a:ln>
        </p:spPr>
      </p:pic>
      <p:sp>
        <p:nvSpPr>
          <p:cNvPr id="4" name="Text Box 2"/>
          <p:cNvSpPr txBox="1">
            <a:spLocks noChangeArrowheads="1"/>
          </p:cNvSpPr>
          <p:nvPr/>
        </p:nvSpPr>
        <p:spPr bwMode="auto">
          <a:xfrm>
            <a:off x="593725" y="422275"/>
            <a:ext cx="7940675" cy="5934075"/>
          </a:xfrm>
          <a:prstGeom prst="rect">
            <a:avLst/>
          </a:prstGeom>
          <a:noFill/>
          <a:ln w="9525">
            <a:noFill/>
            <a:miter lim="800000"/>
            <a:headEnd/>
            <a:tailEnd/>
          </a:ln>
        </p:spPr>
        <p:txBody>
          <a:bodyPr>
            <a:spAutoFit/>
          </a:bodyPr>
          <a:lstStyle/>
          <a:p>
            <a:r>
              <a:rPr lang="de-DE" dirty="0"/>
              <a:t>Eine Meile ist 1609 Meter lang, und wenn Sie auf die 9 Meter verzichten können, ist die </a:t>
            </a:r>
            <a:r>
              <a:rPr lang="de-DE" dirty="0" err="1"/>
              <a:t>Umrechung</a:t>
            </a:r>
            <a:r>
              <a:rPr lang="de-DE" dirty="0"/>
              <a:t> daher 5:8.</a:t>
            </a:r>
          </a:p>
          <a:p>
            <a:r>
              <a:rPr lang="de-DE" dirty="0"/>
              <a:t>Die Maßeinheit für Brennstoff ist die amerikanische Gallone (3.785 Liter), die, über den Daumen gepeilt, im Verhältnis 1:4 auf Liter umgerechnet werden kann.</a:t>
            </a:r>
          </a:p>
          <a:p>
            <a:r>
              <a:rPr lang="de-DE" dirty="0"/>
              <a:t>Der Benzinverbrauch eines Wagens wird in Amerika in </a:t>
            </a:r>
            <a:r>
              <a:rPr lang="de-DE" i="1" dirty="0" err="1"/>
              <a:t>miles</a:t>
            </a:r>
            <a:r>
              <a:rPr lang="de-DE" i="1" dirty="0"/>
              <a:t> per </a:t>
            </a:r>
            <a:r>
              <a:rPr lang="de-DE" i="1" dirty="0" err="1"/>
              <a:t>gallon</a:t>
            </a:r>
            <a:r>
              <a:rPr lang="de-DE" dirty="0"/>
              <a:t> angegeben, und wenn Sie das jeweils in </a:t>
            </a:r>
            <a:r>
              <a:rPr lang="de-DE" i="1" dirty="0"/>
              <a:t>Kilometer pro Liter</a:t>
            </a:r>
            <a:r>
              <a:rPr lang="de-DE" dirty="0"/>
              <a:t> umrechnen wollen, wünsche ich Ihnen viel Glück.</a:t>
            </a:r>
          </a:p>
          <a:p>
            <a:r>
              <a:rPr lang="de-DE" dirty="0"/>
              <a:t>.............</a:t>
            </a:r>
          </a:p>
          <a:p>
            <a:endParaRPr lang="de-DE" dirty="0"/>
          </a:p>
          <a:p>
            <a:r>
              <a:rPr lang="de-DE" dirty="0"/>
              <a:t>Der Reifendruck wird mit </a:t>
            </a:r>
            <a:r>
              <a:rPr lang="de-DE" i="1" dirty="0" err="1"/>
              <a:t>pounds</a:t>
            </a:r>
            <a:r>
              <a:rPr lang="de-DE" i="1" dirty="0"/>
              <a:t> per </a:t>
            </a:r>
            <a:r>
              <a:rPr lang="de-DE" i="1" dirty="0" err="1"/>
              <a:t>square</a:t>
            </a:r>
            <a:r>
              <a:rPr lang="de-DE" i="1" dirty="0"/>
              <a:t> </a:t>
            </a:r>
            <a:r>
              <a:rPr lang="de-DE" i="1" dirty="0" err="1"/>
              <a:t>inch</a:t>
            </a:r>
            <a:r>
              <a:rPr lang="de-DE" dirty="0"/>
              <a:t> (</a:t>
            </a:r>
            <a:r>
              <a:rPr lang="de-DE" i="1" dirty="0"/>
              <a:t>Pfund pro Quadratzoll</a:t>
            </a:r>
            <a:r>
              <a:rPr lang="de-DE" dirty="0"/>
              <a:t>) angegeben, und jeder Versuch, dies mit unseren </a:t>
            </a:r>
            <a:r>
              <a:rPr lang="de-DE" i="1" dirty="0"/>
              <a:t>Atmosphären</a:t>
            </a:r>
            <a:r>
              <a:rPr lang="de-DE" dirty="0"/>
              <a:t> in Bezug zu bringen, ist meines Erachtens verlorene Mühe.</a:t>
            </a:r>
          </a:p>
          <a:p>
            <a:r>
              <a:rPr lang="de-DE" dirty="0"/>
              <a:t>      </a:t>
            </a:r>
          </a:p>
          <a:p>
            <a:r>
              <a:rPr lang="de-DE" dirty="0"/>
              <a:t>              Paul </a:t>
            </a:r>
            <a:r>
              <a:rPr lang="de-DE" dirty="0" err="1"/>
              <a:t>Watzlawick</a:t>
            </a:r>
            <a:r>
              <a:rPr lang="de-DE" dirty="0"/>
              <a:t> in </a:t>
            </a:r>
            <a:r>
              <a:rPr lang="de-DE" i="1" dirty="0"/>
              <a:t>Gebrauchsanweisung für Amerika</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orbiter"/>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6627" name="Text Box 3"/>
          <p:cNvSpPr txBox="1">
            <a:spLocks noChangeArrowheads="1"/>
          </p:cNvSpPr>
          <p:nvPr/>
        </p:nvSpPr>
        <p:spPr bwMode="auto">
          <a:xfrm>
            <a:off x="3108325" y="44450"/>
            <a:ext cx="5568950" cy="641350"/>
          </a:xfrm>
          <a:prstGeom prst="rect">
            <a:avLst/>
          </a:prstGeom>
          <a:noFill/>
          <a:ln w="9525">
            <a:noFill/>
            <a:miter lim="800000"/>
            <a:headEnd/>
            <a:tailEnd/>
          </a:ln>
        </p:spPr>
        <p:txBody>
          <a:bodyPr wrap="none">
            <a:spAutoFit/>
          </a:bodyPr>
          <a:lstStyle/>
          <a:p>
            <a:r>
              <a:rPr lang="de-DE" sz="3600">
                <a:solidFill>
                  <a:schemeClr val="bg1"/>
                </a:solidFill>
              </a:rPr>
              <a:t>Mars Climate Orbiter (1999) </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noProof="0" dirty="0" smtClean="0"/>
              <a:t>Mars Climate Orbiter</a:t>
            </a:r>
          </a:p>
        </p:txBody>
      </p:sp>
      <p:sp>
        <p:nvSpPr>
          <p:cNvPr id="4" name="Text Box 3"/>
          <p:cNvSpPr txBox="1">
            <a:spLocks noChangeArrowheads="1"/>
          </p:cNvSpPr>
          <p:nvPr/>
        </p:nvSpPr>
        <p:spPr bwMode="auto">
          <a:xfrm>
            <a:off x="457200" y="1981200"/>
            <a:ext cx="8153400" cy="2800767"/>
          </a:xfrm>
          <a:prstGeom prst="rect">
            <a:avLst/>
          </a:prstGeom>
          <a:noFill/>
          <a:ln w="9525">
            <a:noFill/>
            <a:miter lim="800000"/>
            <a:headEnd/>
            <a:tailEnd/>
          </a:ln>
        </p:spPr>
        <p:txBody>
          <a:bodyPr>
            <a:spAutoFit/>
          </a:bodyPr>
          <a:lstStyle/>
          <a:p>
            <a:pPr>
              <a:spcBef>
                <a:spcPct val="50000"/>
              </a:spcBef>
            </a:pPr>
            <a:r>
              <a:rPr lang="de-DE" sz="3200" dirty="0"/>
              <a:t>Start: 11.12.1998</a:t>
            </a:r>
          </a:p>
          <a:p>
            <a:pPr>
              <a:spcBef>
                <a:spcPct val="50000"/>
              </a:spcBef>
            </a:pPr>
            <a:r>
              <a:rPr lang="de-DE" sz="3200" dirty="0"/>
              <a:t>Ziele: Erreichen einer Umlaufbahn</a:t>
            </a:r>
          </a:p>
          <a:p>
            <a:pPr>
              <a:spcBef>
                <a:spcPct val="50000"/>
              </a:spcBef>
            </a:pPr>
            <a:r>
              <a:rPr lang="de-DE" sz="3200" dirty="0"/>
              <a:t>           </a:t>
            </a:r>
            <a:r>
              <a:rPr lang="de-DE" sz="3200" dirty="0" err="1"/>
              <a:t>Kartographierung</a:t>
            </a:r>
            <a:r>
              <a:rPr lang="de-DE" sz="3200" dirty="0"/>
              <a:t> der </a:t>
            </a:r>
            <a:r>
              <a:rPr lang="de-DE" sz="3200" dirty="0" err="1"/>
              <a:t>Oberfäche</a:t>
            </a:r>
            <a:endParaRPr lang="de-DE" sz="3200" dirty="0"/>
          </a:p>
          <a:p>
            <a:pPr>
              <a:spcBef>
                <a:spcPct val="50000"/>
              </a:spcBef>
            </a:pPr>
            <a:r>
              <a:rPr lang="de-DE" sz="3200" dirty="0"/>
              <a:t>           Relaisstation für den </a:t>
            </a:r>
            <a:r>
              <a:rPr lang="de-DE" sz="3200" i="1" dirty="0"/>
              <a:t>Mars Polar </a:t>
            </a:r>
            <a:r>
              <a:rPr lang="de-DE" sz="3200" i="1" dirty="0" err="1" smtClean="0"/>
              <a:t>Lander</a:t>
            </a:r>
            <a:endParaRPr lang="de-DE" sz="3200" i="1" dirty="0"/>
          </a:p>
        </p:txBody>
      </p:sp>
      <p:sp>
        <p:nvSpPr>
          <p:cNvPr id="5" name="Rechteck 4"/>
          <p:cNvSpPr/>
          <p:nvPr/>
        </p:nvSpPr>
        <p:spPr>
          <a:xfrm>
            <a:off x="395536" y="5292497"/>
            <a:ext cx="8208912" cy="584775"/>
          </a:xfrm>
          <a:prstGeom prst="rect">
            <a:avLst/>
          </a:prstGeom>
        </p:spPr>
        <p:txBody>
          <a:bodyPr wrap="square">
            <a:spAutoFit/>
          </a:bodyPr>
          <a:lstStyle/>
          <a:p>
            <a:pPr>
              <a:spcBef>
                <a:spcPct val="50000"/>
              </a:spcBef>
            </a:pPr>
            <a:r>
              <a:rPr lang="de-DE" sz="3200" dirty="0" smtClean="0"/>
              <a:t>Absturz am 23.9.1999 bei Anflug an den Mars</a:t>
            </a:r>
            <a:endParaRPr lang="de-DE"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err="1" smtClean="0"/>
              <a:t>Ursache</a:t>
            </a:r>
            <a:r>
              <a:rPr lang="en-US" noProof="0" dirty="0" smtClean="0"/>
              <a:t>:</a:t>
            </a:r>
          </a:p>
        </p:txBody>
      </p:sp>
      <p:sp>
        <p:nvSpPr>
          <p:cNvPr id="4" name="Text Box 4"/>
          <p:cNvSpPr txBox="1">
            <a:spLocks noChangeArrowheads="1"/>
          </p:cNvSpPr>
          <p:nvPr/>
        </p:nvSpPr>
        <p:spPr bwMode="auto">
          <a:xfrm>
            <a:off x="990600" y="2057400"/>
            <a:ext cx="7696200" cy="4237038"/>
          </a:xfrm>
          <a:prstGeom prst="rect">
            <a:avLst/>
          </a:prstGeom>
          <a:noFill/>
          <a:ln w="9525">
            <a:noFill/>
            <a:miter lim="800000"/>
            <a:headEnd/>
            <a:tailEnd/>
          </a:ln>
        </p:spPr>
        <p:txBody>
          <a:bodyPr>
            <a:spAutoFit/>
          </a:bodyPr>
          <a:lstStyle/>
          <a:p>
            <a:pPr>
              <a:spcBef>
                <a:spcPct val="50000"/>
              </a:spcBef>
            </a:pPr>
            <a:r>
              <a:rPr lang="de-DE" sz="3200" dirty="0"/>
              <a:t>Verwendung unterschiedlicher Einheiten:</a:t>
            </a:r>
          </a:p>
          <a:p>
            <a:pPr>
              <a:spcBef>
                <a:spcPct val="50000"/>
              </a:spcBef>
            </a:pPr>
            <a:r>
              <a:rPr lang="de-DE" sz="3200" dirty="0"/>
              <a:t>Lockheed lieferte Gerät, das wirkende Kraft mit ‚</a:t>
            </a:r>
            <a:r>
              <a:rPr lang="de-DE" sz="3200" dirty="0" err="1"/>
              <a:t>pound</a:t>
            </a:r>
            <a:r>
              <a:rPr lang="de-DE" sz="3200" dirty="0"/>
              <a:t>‘ angab,</a:t>
            </a:r>
          </a:p>
          <a:p>
            <a:pPr>
              <a:spcBef>
                <a:spcPct val="50000"/>
              </a:spcBef>
            </a:pPr>
            <a:r>
              <a:rPr lang="de-DE" sz="3200" dirty="0"/>
              <a:t>NASA (resp. Jet Propulsion Lab in Pasadena) hatte Gerät in Auftrag gegeben, das ‚Newton‘ liefern sollte.</a:t>
            </a:r>
          </a:p>
          <a:p>
            <a:pPr>
              <a:spcBef>
                <a:spcPct val="50000"/>
              </a:spcBef>
            </a:pPr>
            <a:r>
              <a:rPr lang="de-DE" sz="3200" dirty="0"/>
              <a:t>‚Imperiale‘ versus ‚metrische‘ Einheiten!</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bwMode="auto">
          <a:xfrm>
            <a:off x="685800" y="1844824"/>
            <a:ext cx="7772400" cy="49411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Soll i aus </a:t>
            </a:r>
            <a:r>
              <a:rPr kumimoji="0" lang="de-DE" sz="2800" b="0" i="0" u="none" strike="noStrike" kern="0" cap="none" spc="0" normalizeH="0" baseline="0" noProof="0" dirty="0" err="1" smtClean="0">
                <a:ln>
                  <a:noFill/>
                </a:ln>
                <a:solidFill>
                  <a:schemeClr val="tx1"/>
                </a:solidFill>
                <a:effectLst/>
                <a:uLnTx/>
                <a:uFillTx/>
                <a:latin typeface="+mn-lt"/>
                <a:ea typeface="+mn-ea"/>
                <a:cs typeface="+mn-cs"/>
              </a:rPr>
              <a:t>meim</a:t>
            </a:r>
            <a:r>
              <a:rPr kumimoji="0" lang="de-DE" sz="2800" b="0" i="0" u="none" strike="noStrike" kern="0" cap="none" spc="0" normalizeH="0" baseline="0" noProof="0" dirty="0" smtClean="0">
                <a:ln>
                  <a:noFill/>
                </a:ln>
                <a:solidFill>
                  <a:schemeClr val="tx1"/>
                </a:solidFill>
                <a:effectLst/>
                <a:uLnTx/>
                <a:uFillTx/>
                <a:latin typeface="+mn-lt"/>
                <a:ea typeface="+mn-ea"/>
                <a:cs typeface="+mn-cs"/>
              </a:rPr>
              <a:t> Hause raus?</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Soll i aus </a:t>
            </a:r>
            <a:r>
              <a:rPr kumimoji="0" lang="de-DE" sz="2800" b="0" i="0" u="none" strike="noStrike" kern="0" cap="none" spc="0" normalizeH="0" baseline="0" noProof="0" dirty="0" err="1" smtClean="0">
                <a:ln>
                  <a:noFill/>
                </a:ln>
                <a:solidFill>
                  <a:schemeClr val="tx1"/>
                </a:solidFill>
                <a:effectLst/>
                <a:uLnTx/>
                <a:uFillTx/>
                <a:latin typeface="+mn-lt"/>
                <a:ea typeface="+mn-ea"/>
                <a:cs typeface="+mn-cs"/>
              </a:rPr>
              <a:t>meim</a:t>
            </a:r>
            <a:r>
              <a:rPr kumimoji="0" lang="de-DE" sz="2800" b="0" i="0" u="none" strike="noStrike" kern="0" cap="none" spc="0" normalizeH="0" baseline="0" noProof="0" dirty="0" smtClean="0">
                <a:ln>
                  <a:noFill/>
                </a:ln>
                <a:solidFill>
                  <a:schemeClr val="tx1"/>
                </a:solidFill>
                <a:effectLst/>
                <a:uLnTx/>
                <a:uFillTx/>
                <a:latin typeface="+mn-lt"/>
                <a:ea typeface="+mn-ea"/>
                <a:cs typeface="+mn-cs"/>
              </a:rPr>
              <a:t> Hause </a:t>
            </a:r>
            <a:r>
              <a:rPr kumimoji="0" lang="de-DE" sz="2800" b="0" i="0" u="none" strike="noStrike" kern="0" cap="none" spc="0" normalizeH="0" baseline="0" noProof="0" dirty="0" err="1" smtClean="0">
                <a:ln>
                  <a:noFill/>
                </a:ln>
                <a:solidFill>
                  <a:schemeClr val="tx1"/>
                </a:solidFill>
                <a:effectLst/>
                <a:uLnTx/>
                <a:uFillTx/>
                <a:latin typeface="+mn-lt"/>
                <a:ea typeface="+mn-ea"/>
                <a:cs typeface="+mn-cs"/>
              </a:rPr>
              <a:t>nit</a:t>
            </a:r>
            <a:r>
              <a:rPr kumimoji="0" lang="de-DE" sz="2800" b="0" i="0" u="none" strike="noStrike" kern="0" cap="none" spc="0" normalizeH="0" baseline="0" noProof="0" dirty="0" smtClean="0">
                <a:ln>
                  <a:noFill/>
                </a:ln>
                <a:solidFill>
                  <a:schemeClr val="tx1"/>
                </a:solidFill>
                <a:effectLst/>
                <a:uLnTx/>
                <a:uFillTx/>
                <a:latin typeface="+mn-lt"/>
                <a:ea typeface="+mn-ea"/>
                <a:cs typeface="+mn-cs"/>
              </a:rPr>
              <a:t> raus?</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Einen Schritt raus?</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Lieber </a:t>
            </a:r>
            <a:r>
              <a:rPr kumimoji="0" lang="de-DE" sz="2800" b="0" i="0" u="none" strike="noStrike" kern="0" cap="none" spc="0" normalizeH="0" baseline="0" noProof="0" dirty="0" err="1" smtClean="0">
                <a:ln>
                  <a:noFill/>
                </a:ln>
                <a:solidFill>
                  <a:schemeClr val="tx1"/>
                </a:solidFill>
                <a:effectLst/>
                <a:uLnTx/>
                <a:uFillTx/>
                <a:latin typeface="+mn-lt"/>
                <a:ea typeface="+mn-ea"/>
                <a:cs typeface="+mn-cs"/>
              </a:rPr>
              <a:t>nit</a:t>
            </a:r>
            <a:r>
              <a:rPr kumimoji="0" lang="de-DE" sz="2800" b="0" i="0" u="none" strike="noStrike" kern="0" cap="none" spc="0" normalizeH="0" baseline="0" noProof="0" dirty="0" smtClean="0">
                <a:ln>
                  <a:noFill/>
                </a:ln>
                <a:solidFill>
                  <a:schemeClr val="tx1"/>
                </a:solidFill>
                <a:effectLst/>
                <a:uLnTx/>
                <a:uFillTx/>
                <a:latin typeface="+mn-lt"/>
                <a:ea typeface="+mn-ea"/>
                <a:cs typeface="+mn-cs"/>
              </a:rPr>
              <a:t> raus?</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err="1" smtClean="0">
                <a:ln>
                  <a:noFill/>
                </a:ln>
                <a:solidFill>
                  <a:schemeClr val="tx1"/>
                </a:solidFill>
                <a:effectLst/>
                <a:uLnTx/>
                <a:uFillTx/>
                <a:latin typeface="+mn-lt"/>
                <a:ea typeface="+mn-ea"/>
                <a:cs typeface="+mn-cs"/>
              </a:rPr>
              <a:t>Hausenitraus</a:t>
            </a:r>
            <a:r>
              <a:rPr kumimoji="0" lang="de-DE" sz="28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err="1" smtClean="0">
                <a:ln>
                  <a:noFill/>
                </a:ln>
                <a:solidFill>
                  <a:schemeClr val="tx1"/>
                </a:solidFill>
                <a:effectLst/>
                <a:uLnTx/>
                <a:uFillTx/>
                <a:latin typeface="+mn-lt"/>
                <a:ea typeface="+mn-ea"/>
                <a:cs typeface="+mn-cs"/>
              </a:rPr>
              <a:t>Hauseraus</a:t>
            </a: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err="1" smtClean="0">
                <a:ln>
                  <a:noFill/>
                </a:ln>
                <a:solidFill>
                  <a:schemeClr val="tx1"/>
                </a:solidFill>
                <a:effectLst/>
                <a:uLnTx/>
                <a:uFillTx/>
                <a:latin typeface="+mn-lt"/>
                <a:ea typeface="+mn-ea"/>
                <a:cs typeface="+mn-cs"/>
              </a:rPr>
              <a:t>Hauseritraus</a:t>
            </a: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Hausenaus</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err="1" smtClean="0">
                <a:ln>
                  <a:noFill/>
                </a:ln>
                <a:solidFill>
                  <a:schemeClr val="tx1"/>
                </a:solidFill>
                <a:effectLst/>
                <a:uLnTx/>
                <a:uFillTx/>
                <a:latin typeface="+mn-lt"/>
                <a:ea typeface="+mn-ea"/>
                <a:cs typeface="+mn-cs"/>
              </a:rPr>
              <a:t>Rauserauserauserause</a:t>
            </a:r>
            <a:r>
              <a:rPr kumimoji="0" lang="de-DE" sz="2800" b="0" i="0" u="none" strike="noStrike" kern="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800" b="0" i="0" u="none" strike="noStrike" kern="0" cap="none" spc="0" normalizeH="0" baseline="0" noProof="0" dirty="0" smtClean="0">
                <a:ln>
                  <a:noFill/>
                </a:ln>
                <a:solidFill>
                  <a:schemeClr val="tx1"/>
                </a:solidFill>
                <a:effectLst/>
                <a:uLnTx/>
                <a:uFillTx/>
                <a:latin typeface="+mn-lt"/>
                <a:ea typeface="+mn-ea"/>
                <a:cs typeface="+mn-cs"/>
              </a:rPr>
              <a:t>                                              Christian Morgenstern</a:t>
            </a:r>
          </a:p>
        </p:txBody>
      </p:sp>
      <p:sp>
        <p:nvSpPr>
          <p:cNvPr id="9" name="Rectangle 2"/>
          <p:cNvSpPr>
            <a:spLocks noGrp="1" noChangeArrowheads="1"/>
          </p:cNvSpPr>
          <p:nvPr>
            <p:ph type="title"/>
          </p:nvPr>
        </p:nvSpPr>
        <p:spPr>
          <a:xfrm>
            <a:off x="685800" y="228600"/>
            <a:ext cx="7772400" cy="1143000"/>
          </a:xfrm>
        </p:spPr>
        <p:txBody>
          <a:bodyPr/>
          <a:lstStyle/>
          <a:p>
            <a:pPr eaLnBrk="1" hangingPunct="1"/>
            <a:r>
              <a:rPr lang="de-DE" dirty="0" smtClean="0"/>
              <a:t>Gespräch einer Hausschnecke mit sich selbst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88640"/>
            <a:ext cx="7772400" cy="1143000"/>
          </a:xfrm>
        </p:spPr>
        <p:txBody>
          <a:bodyPr/>
          <a:lstStyle/>
          <a:p>
            <a:r>
              <a:rPr lang="en-US" dirty="0" err="1" smtClean="0"/>
              <a:t>Absturz</a:t>
            </a:r>
            <a:r>
              <a:rPr lang="en-US" dirty="0" smtClean="0"/>
              <a:t> ESA </a:t>
            </a:r>
            <a:r>
              <a:rPr lang="en-US" dirty="0" err="1" smtClean="0"/>
              <a:t>Versorgungs-Rakete</a:t>
            </a:r>
            <a:r>
              <a:rPr lang="en-US" dirty="0" smtClean="0"/>
              <a:t>, </a:t>
            </a:r>
            <a:r>
              <a:rPr lang="en-US" dirty="0" smtClean="0"/>
              <a:t>28.April </a:t>
            </a:r>
            <a:r>
              <a:rPr lang="en-US" dirty="0" smtClean="0"/>
              <a:t>2015 </a:t>
            </a:r>
            <a:endParaRPr lang="en-US" dirty="0"/>
          </a:p>
        </p:txBody>
      </p:sp>
      <p:sp>
        <p:nvSpPr>
          <p:cNvPr id="3" name="Rechteck 2"/>
          <p:cNvSpPr/>
          <p:nvPr/>
        </p:nvSpPr>
        <p:spPr>
          <a:xfrm>
            <a:off x="611560" y="1556792"/>
            <a:ext cx="8208912" cy="1569660"/>
          </a:xfrm>
          <a:prstGeom prst="rect">
            <a:avLst/>
          </a:prstGeom>
        </p:spPr>
        <p:txBody>
          <a:bodyPr wrap="square">
            <a:spAutoFit/>
          </a:bodyPr>
          <a:lstStyle/>
          <a:p>
            <a:r>
              <a:rPr lang="de-DE" dirty="0" smtClean="0"/>
              <a:t>Am Morgen des 8.Mai um 4.04 Uhr MESZ ist der außer Kontrolle geratene Raumfrachter </a:t>
            </a:r>
            <a:r>
              <a:rPr lang="de-DE" b="1" dirty="0" smtClean="0"/>
              <a:t>Progress M-27M</a:t>
            </a:r>
            <a:r>
              <a:rPr lang="de-DE" dirty="0" smtClean="0"/>
              <a:t> in die Erdatmosphäre eingetreten und zu großen Teilen verglüht.</a:t>
            </a:r>
            <a:r>
              <a:rPr lang="en-US" dirty="0" smtClean="0"/>
              <a:t> </a:t>
            </a:r>
            <a:r>
              <a:rPr lang="en-US" i="1" dirty="0" err="1" smtClean="0"/>
              <a:t>Versorgungsflug</a:t>
            </a:r>
            <a:r>
              <a:rPr lang="en-US" i="1" dirty="0" smtClean="0"/>
              <a:t> </a:t>
            </a:r>
            <a:r>
              <a:rPr lang="en-US" i="1" dirty="0" err="1" smtClean="0"/>
              <a:t>zur</a:t>
            </a:r>
            <a:r>
              <a:rPr lang="en-US" i="1" dirty="0" smtClean="0"/>
              <a:t> ISS </a:t>
            </a:r>
            <a:r>
              <a:rPr lang="en-US" i="1" dirty="0" err="1" smtClean="0"/>
              <a:t>mit</a:t>
            </a:r>
            <a:r>
              <a:rPr lang="en-US" i="1" dirty="0" smtClean="0"/>
              <a:t> </a:t>
            </a:r>
            <a:r>
              <a:rPr lang="en-US" i="1" dirty="0" err="1" smtClean="0"/>
              <a:t>russischem</a:t>
            </a:r>
            <a:r>
              <a:rPr lang="en-US" i="1" dirty="0" smtClean="0"/>
              <a:t> </a:t>
            </a:r>
            <a:r>
              <a:rPr lang="en-US" i="1" dirty="0" err="1" smtClean="0"/>
              <a:t>Raumfrachter</a:t>
            </a:r>
            <a:r>
              <a:rPr lang="en-US" i="1" dirty="0" smtClean="0"/>
              <a:t> Progress.</a:t>
            </a:r>
            <a:r>
              <a:rPr lang="de-DE" i="1" dirty="0" smtClean="0"/>
              <a:t> </a:t>
            </a:r>
            <a:endParaRPr lang="en-US" i="1" dirty="0"/>
          </a:p>
        </p:txBody>
      </p:sp>
      <p:sp>
        <p:nvSpPr>
          <p:cNvPr id="4" name="Textfeld 3"/>
          <p:cNvSpPr txBox="1"/>
          <p:nvPr/>
        </p:nvSpPr>
        <p:spPr>
          <a:xfrm>
            <a:off x="323528" y="5243716"/>
            <a:ext cx="8622938" cy="1569660"/>
          </a:xfrm>
          <a:prstGeom prst="rect">
            <a:avLst/>
          </a:prstGeom>
          <a:noFill/>
        </p:spPr>
        <p:txBody>
          <a:bodyPr wrap="none" rtlCol="0">
            <a:spAutoFit/>
          </a:bodyPr>
          <a:lstStyle/>
          <a:p>
            <a:r>
              <a:rPr lang="en-US" dirty="0" err="1" smtClean="0"/>
              <a:t>Vergleiche</a:t>
            </a:r>
            <a:r>
              <a:rPr lang="en-US" dirty="0" smtClean="0"/>
              <a:t> </a:t>
            </a:r>
            <a:r>
              <a:rPr lang="en-US" dirty="0" err="1" smtClean="0"/>
              <a:t>SpaceX</a:t>
            </a:r>
            <a:r>
              <a:rPr lang="en-US" dirty="0" smtClean="0"/>
              <a:t> Cygnus </a:t>
            </a:r>
            <a:r>
              <a:rPr lang="en-US" dirty="0" err="1" smtClean="0"/>
              <a:t>Antares</a:t>
            </a:r>
            <a:r>
              <a:rPr lang="en-US" dirty="0" smtClean="0"/>
              <a:t>, 28.10.2014</a:t>
            </a:r>
          </a:p>
          <a:p>
            <a:r>
              <a:rPr lang="en-US" dirty="0" smtClean="0"/>
              <a:t>“Second takeoff attempt suffered a catastrophic anomaly resulting in</a:t>
            </a:r>
          </a:p>
          <a:p>
            <a:r>
              <a:rPr lang="en-US" dirty="0" smtClean="0"/>
              <a:t>an explosion shortly after launch. Contents of the cargo included: </a:t>
            </a:r>
          </a:p>
          <a:p>
            <a:r>
              <a:rPr lang="en-US" dirty="0" smtClean="0"/>
              <a:t>Food and care packages for the crew,…</a:t>
            </a:r>
          </a:p>
        </p:txBody>
      </p:sp>
      <p:pic>
        <p:nvPicPr>
          <p:cNvPr id="6" name="Grafik 5" descr="Antares_Orb-3_launch_failure_(201410280009HQ).jpg"/>
          <p:cNvPicPr>
            <a:picLocks noChangeAspect="1"/>
          </p:cNvPicPr>
          <p:nvPr/>
        </p:nvPicPr>
        <p:blipFill>
          <a:blip r:embed="rId2" cstate="print"/>
          <a:stretch>
            <a:fillRect/>
          </a:stretch>
        </p:blipFill>
        <p:spPr>
          <a:xfrm>
            <a:off x="3131840" y="3284984"/>
            <a:ext cx="3024336" cy="20162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22" name="Picture 2" descr="soujourner"/>
          <p:cNvPicPr>
            <a:picLocks noChangeAspect="1" noChangeArrowheads="1"/>
          </p:cNvPicPr>
          <p:nvPr/>
        </p:nvPicPr>
        <p:blipFill>
          <a:blip r:embed="rId3" cstate="print"/>
          <a:srcRect/>
          <a:stretch>
            <a:fillRect/>
          </a:stretch>
        </p:blipFill>
        <p:spPr bwMode="auto">
          <a:xfrm>
            <a:off x="0" y="1049338"/>
            <a:ext cx="9144000" cy="4757737"/>
          </a:xfrm>
          <a:prstGeom prst="rect">
            <a:avLst/>
          </a:prstGeom>
          <a:noFill/>
          <a:ln w="9525">
            <a:noFill/>
            <a:miter lim="800000"/>
            <a:headEnd/>
            <a:tailEnd/>
          </a:ln>
        </p:spPr>
      </p:pic>
      <p:sp>
        <p:nvSpPr>
          <p:cNvPr id="30723" name="Text Box 3"/>
          <p:cNvSpPr txBox="1">
            <a:spLocks noChangeArrowheads="1"/>
          </p:cNvSpPr>
          <p:nvPr/>
        </p:nvSpPr>
        <p:spPr bwMode="auto">
          <a:xfrm>
            <a:off x="2743200" y="228600"/>
            <a:ext cx="5235575" cy="641350"/>
          </a:xfrm>
          <a:prstGeom prst="rect">
            <a:avLst/>
          </a:prstGeom>
          <a:noFill/>
          <a:ln w="9525">
            <a:noFill/>
            <a:miter lim="800000"/>
            <a:headEnd/>
            <a:tailEnd/>
          </a:ln>
        </p:spPr>
        <p:txBody>
          <a:bodyPr>
            <a:spAutoFit/>
          </a:bodyPr>
          <a:lstStyle/>
          <a:p>
            <a:pPr>
              <a:spcBef>
                <a:spcPct val="50000"/>
              </a:spcBef>
            </a:pPr>
            <a:r>
              <a:rPr lang="de-DE" sz="3600" dirty="0">
                <a:solidFill>
                  <a:schemeClr val="bg1"/>
                </a:solidFill>
              </a:rPr>
              <a:t>Sojourner    (1997)</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US" noProof="0" dirty="0" smtClean="0"/>
              <a:t>Sojourner-</a:t>
            </a:r>
            <a:r>
              <a:rPr lang="en-US" noProof="0" dirty="0" err="1" smtClean="0"/>
              <a:t>Fehler</a:t>
            </a:r>
            <a:endParaRPr lang="en-US" noProof="0" dirty="0" smtClean="0"/>
          </a:p>
        </p:txBody>
      </p:sp>
      <p:sp>
        <p:nvSpPr>
          <p:cNvPr id="4" name="Text Box 3"/>
          <p:cNvSpPr txBox="1">
            <a:spLocks noChangeArrowheads="1"/>
          </p:cNvSpPr>
          <p:nvPr/>
        </p:nvSpPr>
        <p:spPr bwMode="auto">
          <a:xfrm>
            <a:off x="609600" y="2362200"/>
            <a:ext cx="7924800" cy="3505200"/>
          </a:xfrm>
          <a:prstGeom prst="rect">
            <a:avLst/>
          </a:prstGeom>
          <a:noFill/>
          <a:ln w="9525">
            <a:noFill/>
            <a:miter lim="800000"/>
            <a:headEnd/>
            <a:tailEnd/>
          </a:ln>
        </p:spPr>
        <p:txBody>
          <a:bodyPr>
            <a:spAutoFit/>
          </a:bodyPr>
          <a:lstStyle/>
          <a:p>
            <a:pPr>
              <a:spcBef>
                <a:spcPct val="50000"/>
              </a:spcBef>
            </a:pPr>
            <a:r>
              <a:rPr lang="de-DE" sz="3200" dirty="0"/>
              <a:t>Mars-Auto Pathfinder erforschte 1997 mit großem Erfolg die Marsoberfläche - </a:t>
            </a:r>
          </a:p>
          <a:p>
            <a:pPr>
              <a:spcBef>
                <a:spcPct val="50000"/>
              </a:spcBef>
            </a:pPr>
            <a:r>
              <a:rPr lang="de-DE" sz="3200" dirty="0"/>
              <a:t>bis auf kleinen Fehler:</a:t>
            </a:r>
          </a:p>
          <a:p>
            <a:pPr>
              <a:spcBef>
                <a:spcPct val="50000"/>
              </a:spcBef>
            </a:pPr>
            <a:r>
              <a:rPr lang="de-DE" sz="3200" dirty="0"/>
              <a:t>Der Bordcomputer führte manchmal aus unerfindlichen Gründen einen Neustart durch, incl. Daten- und Zeitverlust.</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228600"/>
            <a:ext cx="7772400" cy="1143000"/>
          </a:xfrm>
        </p:spPr>
        <p:txBody>
          <a:bodyPr/>
          <a:lstStyle/>
          <a:p>
            <a:pPr eaLnBrk="1" hangingPunct="1"/>
            <a:r>
              <a:rPr lang="en-US" dirty="0" err="1" smtClean="0"/>
              <a:t>Ursache</a:t>
            </a:r>
            <a:r>
              <a:rPr lang="en-US" noProof="0" dirty="0" smtClean="0"/>
              <a:t>: „Priority Inversion“</a:t>
            </a:r>
          </a:p>
        </p:txBody>
      </p:sp>
      <p:sp>
        <p:nvSpPr>
          <p:cNvPr id="5" name="Rectangle 3"/>
          <p:cNvSpPr txBox="1">
            <a:spLocks noChangeArrowheads="1"/>
          </p:cNvSpPr>
          <p:nvPr/>
        </p:nvSpPr>
        <p:spPr bwMode="auto">
          <a:xfrm>
            <a:off x="533400" y="1981200"/>
            <a:ext cx="83820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  Informations-Bus zum Datenaustausch zwischen verschiedenen Komponenten:</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Höchste Priorität: </a:t>
            </a:r>
            <a:r>
              <a:rPr kumimoji="0" lang="de-DE" sz="2800" b="0" i="0" u="none" strike="noStrike" kern="0" cap="none" spc="0" normalizeH="0" baseline="0" noProof="0" smtClean="0">
                <a:ln>
                  <a:noFill/>
                </a:ln>
                <a:solidFill>
                  <a:srgbClr val="FF6600"/>
                </a:solidFill>
                <a:effectLst/>
                <a:uLnTx/>
                <a:uFillTx/>
                <a:latin typeface="+mn-lt"/>
                <a:ea typeface="+mn-ea"/>
                <a:cs typeface="+mn-cs"/>
              </a:rPr>
              <a:t>(H)</a:t>
            </a:r>
            <a:r>
              <a:rPr kumimoji="0" lang="de-DE" sz="2800" b="0" i="0" u="none" strike="noStrike" kern="0" cap="none" spc="0" normalizeH="0" baseline="0" noProof="0" smtClean="0">
                <a:ln>
                  <a:noFill/>
                </a:ln>
                <a:solidFill>
                  <a:schemeClr val="tx1"/>
                </a:solidFill>
                <a:effectLst/>
                <a:uLnTx/>
                <a:uFillTx/>
                <a:latin typeface="+mn-lt"/>
                <a:ea typeface="+mn-ea"/>
                <a:cs typeface="+mn-cs"/>
              </a:rPr>
              <a:t> Bus-Management  (häufig)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Mittlere Priorität: </a:t>
            </a:r>
            <a:r>
              <a:rPr kumimoji="0" lang="de-DE" sz="2800" b="0" i="0" u="none" strike="noStrike" kern="0" cap="none" spc="0" normalizeH="0" baseline="0" noProof="0" smtClean="0">
                <a:ln>
                  <a:noFill/>
                </a:ln>
                <a:solidFill>
                  <a:srgbClr val="FF6600"/>
                </a:solidFill>
                <a:effectLst/>
                <a:uLnTx/>
                <a:uFillTx/>
                <a:latin typeface="+mn-lt"/>
                <a:ea typeface="+mn-ea"/>
                <a:cs typeface="+mn-cs"/>
              </a:rPr>
              <a:t>(M)</a:t>
            </a:r>
            <a:r>
              <a:rPr kumimoji="0" lang="de-DE" sz="2800" b="0" i="0" u="none" strike="noStrike" kern="0" cap="none" spc="0" normalizeH="0" baseline="0" noProof="0" smtClean="0">
                <a:ln>
                  <a:noFill/>
                </a:ln>
                <a:solidFill>
                  <a:schemeClr val="tx1"/>
                </a:solidFill>
                <a:effectLst/>
                <a:uLnTx/>
                <a:uFillTx/>
                <a:latin typeface="+mn-lt"/>
                <a:ea typeface="+mn-ea"/>
                <a:cs typeface="+mn-cs"/>
              </a:rPr>
              <a:t> Kommunikations-Task, sendet gesammelte Daten zur Erde (lang)</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Niedrige Priorität: </a:t>
            </a:r>
            <a:r>
              <a:rPr kumimoji="0" lang="de-DE" sz="2800" b="0" i="0" u="none" strike="noStrike" kern="0" cap="none" spc="0" normalizeH="0" baseline="0" noProof="0" smtClean="0">
                <a:ln>
                  <a:noFill/>
                </a:ln>
                <a:solidFill>
                  <a:srgbClr val="FF6600"/>
                </a:solidFill>
                <a:effectLst/>
                <a:uLnTx/>
                <a:uFillTx/>
                <a:latin typeface="+mn-lt"/>
                <a:ea typeface="+mn-ea"/>
                <a:cs typeface="+mn-cs"/>
              </a:rPr>
              <a:t>(N)</a:t>
            </a:r>
            <a:r>
              <a:rPr kumimoji="0" lang="de-DE" sz="2800" b="0" i="0" u="none" strike="noStrike" kern="0" cap="none" spc="0" normalizeH="0" baseline="0" noProof="0" smtClean="0">
                <a:ln>
                  <a:noFill/>
                </a:ln>
                <a:solidFill>
                  <a:schemeClr val="tx1"/>
                </a:solidFill>
                <a:effectLst/>
                <a:uLnTx/>
                <a:uFillTx/>
                <a:latin typeface="+mn-lt"/>
                <a:ea typeface="+mn-ea"/>
                <a:cs typeface="+mn-cs"/>
              </a:rPr>
              <a:t> Eintrag von meteorologischen Daten; </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2800" b="0" i="0" u="none" strike="noStrike" kern="0" cap="none" spc="0" normalizeH="0" baseline="0" noProof="0" smtClean="0">
                <a:ln>
                  <a:noFill/>
                </a:ln>
                <a:solidFill>
                  <a:schemeClr val="tx1"/>
                </a:solidFill>
                <a:effectLst/>
                <a:uLnTx/>
                <a:uFillTx/>
                <a:latin typeface="+mn-lt"/>
                <a:ea typeface="+mn-ea"/>
                <a:cs typeface="+mn-cs"/>
              </a:rPr>
              <a:t>    (N) kurz, darf daher (H) blockieren (aber nicht (M))!</a:t>
            </a:r>
            <a:endParaRPr kumimoji="0" lang="de-DE" sz="2800" b="0" i="0" u="none" strike="noStrike" kern="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AN02542_"/>
          <p:cNvPicPr>
            <a:picLocks noChangeAspect="1" noChangeArrowheads="1"/>
          </p:cNvPicPr>
          <p:nvPr/>
        </p:nvPicPr>
        <p:blipFill>
          <a:blip r:embed="rId10" cstate="print"/>
          <a:srcRect/>
          <a:stretch>
            <a:fillRect/>
          </a:stretch>
        </p:blipFill>
        <p:spPr bwMode="auto">
          <a:xfrm>
            <a:off x="228600" y="5418138"/>
            <a:ext cx="1489075" cy="1439862"/>
          </a:xfrm>
          <a:prstGeom prst="rect">
            <a:avLst/>
          </a:prstGeom>
          <a:noFill/>
          <a:ln w="9525">
            <a:noFill/>
            <a:miter lim="800000"/>
            <a:headEnd/>
            <a:tailEnd/>
          </a:ln>
        </p:spPr>
      </p:pic>
      <p:pic>
        <p:nvPicPr>
          <p:cNvPr id="25603" name="Picture 3" descr="BD07304_"/>
          <p:cNvPicPr>
            <a:picLocks noChangeAspect="1" noChangeArrowheads="1"/>
          </p:cNvPicPr>
          <p:nvPr/>
        </p:nvPicPr>
        <p:blipFill>
          <a:blip r:embed="rId11" cstate="print"/>
          <a:srcRect/>
          <a:stretch>
            <a:fillRect/>
          </a:stretch>
        </p:blipFill>
        <p:spPr bwMode="auto">
          <a:xfrm>
            <a:off x="3352800" y="1524000"/>
            <a:ext cx="1676400" cy="1666875"/>
          </a:xfrm>
          <a:prstGeom prst="rect">
            <a:avLst/>
          </a:prstGeom>
          <a:noFill/>
          <a:ln w="9525">
            <a:noFill/>
            <a:miter lim="800000"/>
            <a:headEnd/>
            <a:tailEnd/>
          </a:ln>
        </p:spPr>
      </p:pic>
      <p:pic>
        <p:nvPicPr>
          <p:cNvPr id="25604" name="Picture 4" descr="BD07153_"/>
          <p:cNvPicPr>
            <a:picLocks noChangeAspect="1" noChangeArrowheads="1"/>
          </p:cNvPicPr>
          <p:nvPr/>
        </p:nvPicPr>
        <p:blipFill>
          <a:blip r:embed="rId12" cstate="print"/>
          <a:srcRect/>
          <a:stretch>
            <a:fillRect/>
          </a:stretch>
        </p:blipFill>
        <p:spPr bwMode="auto">
          <a:xfrm>
            <a:off x="4114800" y="3962400"/>
            <a:ext cx="1506538" cy="1649413"/>
          </a:xfrm>
          <a:prstGeom prst="rect">
            <a:avLst/>
          </a:prstGeom>
          <a:noFill/>
          <a:ln w="9525">
            <a:noFill/>
            <a:miter lim="800000"/>
            <a:headEnd/>
            <a:tailEnd/>
          </a:ln>
        </p:spPr>
      </p:pic>
      <p:pic>
        <p:nvPicPr>
          <p:cNvPr id="25605" name="Picture 5" descr="TN01329_"/>
          <p:cNvPicPr>
            <a:picLocks noChangeAspect="1" noChangeArrowheads="1"/>
          </p:cNvPicPr>
          <p:nvPr/>
        </p:nvPicPr>
        <p:blipFill>
          <a:blip r:embed="rId13" cstate="print"/>
          <a:srcRect/>
          <a:stretch>
            <a:fillRect/>
          </a:stretch>
        </p:blipFill>
        <p:spPr bwMode="auto">
          <a:xfrm>
            <a:off x="7251700" y="0"/>
            <a:ext cx="1892300" cy="1189038"/>
          </a:xfrm>
          <a:prstGeom prst="rect">
            <a:avLst/>
          </a:prstGeom>
          <a:noFill/>
          <a:ln w="9525">
            <a:noFill/>
            <a:miter lim="800000"/>
            <a:headEnd/>
            <a:tailEnd/>
          </a:ln>
        </p:spPr>
      </p:pic>
      <p:pic>
        <p:nvPicPr>
          <p:cNvPr id="25606" name="Picture 6" descr="BD05515_"/>
          <p:cNvPicPr>
            <a:picLocks noChangeAspect="1" noChangeArrowheads="1"/>
          </p:cNvPicPr>
          <p:nvPr/>
        </p:nvPicPr>
        <p:blipFill>
          <a:blip r:embed="rId14" cstate="print"/>
          <a:srcRect/>
          <a:stretch>
            <a:fillRect/>
          </a:stretch>
        </p:blipFill>
        <p:spPr bwMode="auto">
          <a:xfrm>
            <a:off x="1676400" y="1295400"/>
            <a:ext cx="2016125" cy="2166938"/>
          </a:xfrm>
          <a:prstGeom prst="rect">
            <a:avLst/>
          </a:prstGeom>
          <a:noFill/>
          <a:ln w="9525">
            <a:noFill/>
            <a:miter lim="800000"/>
            <a:headEnd/>
            <a:tailEnd/>
          </a:ln>
        </p:spPr>
      </p:pic>
      <p:sp>
        <p:nvSpPr>
          <p:cNvPr id="25608" name="Line 8"/>
          <p:cNvSpPr>
            <a:spLocks noChangeShapeType="1"/>
          </p:cNvSpPr>
          <p:nvPr/>
        </p:nvSpPr>
        <p:spPr bwMode="auto">
          <a:xfrm>
            <a:off x="1905000" y="6096000"/>
            <a:ext cx="2819400" cy="0"/>
          </a:xfrm>
          <a:prstGeom prst="line">
            <a:avLst/>
          </a:prstGeom>
          <a:noFill/>
          <a:ln w="9525">
            <a:solidFill>
              <a:schemeClr val="tx1"/>
            </a:solidFill>
            <a:round/>
            <a:headEnd/>
            <a:tailEnd type="triangle" w="med" len="med"/>
          </a:ln>
        </p:spPr>
        <p:txBody>
          <a:bodyPr/>
          <a:lstStyle/>
          <a:p>
            <a:endParaRPr lang="de-DE"/>
          </a:p>
        </p:txBody>
      </p:sp>
      <p:sp>
        <p:nvSpPr>
          <p:cNvPr id="25609" name="Line 9"/>
          <p:cNvSpPr>
            <a:spLocks noChangeShapeType="1"/>
          </p:cNvSpPr>
          <p:nvPr/>
        </p:nvSpPr>
        <p:spPr bwMode="auto">
          <a:xfrm>
            <a:off x="5638800" y="4800600"/>
            <a:ext cx="2743200" cy="0"/>
          </a:xfrm>
          <a:prstGeom prst="line">
            <a:avLst/>
          </a:prstGeom>
          <a:noFill/>
          <a:ln w="9525">
            <a:solidFill>
              <a:schemeClr val="tx1"/>
            </a:solidFill>
            <a:round/>
            <a:headEnd/>
            <a:tailEnd type="triangle" w="med" len="med"/>
          </a:ln>
        </p:spPr>
        <p:txBody>
          <a:bodyPr/>
          <a:lstStyle/>
          <a:p>
            <a:endParaRPr lang="de-DE"/>
          </a:p>
        </p:txBody>
      </p:sp>
      <p:sp>
        <p:nvSpPr>
          <p:cNvPr id="25610" name="Line 10"/>
          <p:cNvSpPr>
            <a:spLocks noChangeShapeType="1"/>
          </p:cNvSpPr>
          <p:nvPr/>
        </p:nvSpPr>
        <p:spPr bwMode="auto">
          <a:xfrm>
            <a:off x="4724400" y="6096000"/>
            <a:ext cx="3733800" cy="0"/>
          </a:xfrm>
          <a:prstGeom prst="line">
            <a:avLst/>
          </a:prstGeom>
          <a:noFill/>
          <a:ln w="9525">
            <a:solidFill>
              <a:schemeClr val="tx1"/>
            </a:solidFill>
            <a:prstDash val="dash"/>
            <a:round/>
            <a:headEnd/>
            <a:tailEnd type="triangle" w="med" len="med"/>
          </a:ln>
        </p:spPr>
        <p:txBody>
          <a:bodyPr/>
          <a:lstStyle/>
          <a:p>
            <a:endParaRPr lang="de-DE"/>
          </a:p>
        </p:txBody>
      </p:sp>
      <p:sp>
        <p:nvSpPr>
          <p:cNvPr id="25611" name="Line 11"/>
          <p:cNvSpPr>
            <a:spLocks noChangeShapeType="1"/>
          </p:cNvSpPr>
          <p:nvPr/>
        </p:nvSpPr>
        <p:spPr bwMode="auto">
          <a:xfrm>
            <a:off x="8534400" y="1219200"/>
            <a:ext cx="0" cy="5486400"/>
          </a:xfrm>
          <a:prstGeom prst="line">
            <a:avLst/>
          </a:prstGeom>
          <a:noFill/>
          <a:ln w="76200">
            <a:solidFill>
              <a:srgbClr val="FF6600"/>
            </a:solidFill>
            <a:round/>
            <a:headEnd/>
            <a:tailEnd/>
          </a:ln>
        </p:spPr>
        <p:txBody>
          <a:bodyPr/>
          <a:lstStyle/>
          <a:p>
            <a:endParaRPr lang="de-DE"/>
          </a:p>
        </p:txBody>
      </p:sp>
      <p:sp>
        <p:nvSpPr>
          <p:cNvPr id="25612" name="Line 12"/>
          <p:cNvSpPr>
            <a:spLocks noChangeShapeType="1"/>
          </p:cNvSpPr>
          <p:nvPr/>
        </p:nvSpPr>
        <p:spPr bwMode="auto">
          <a:xfrm>
            <a:off x="3200400" y="2590800"/>
            <a:ext cx="5181600" cy="0"/>
          </a:xfrm>
          <a:prstGeom prst="line">
            <a:avLst/>
          </a:prstGeom>
          <a:noFill/>
          <a:ln w="9525">
            <a:solidFill>
              <a:schemeClr val="tx1"/>
            </a:solidFill>
            <a:prstDash val="dash"/>
            <a:round/>
            <a:headEnd/>
            <a:tailEnd type="triangle" w="med" len="med"/>
          </a:ln>
        </p:spPr>
        <p:txBody>
          <a:bodyPr/>
          <a:lstStyle/>
          <a:p>
            <a:endParaRPr lang="de-DE"/>
          </a:p>
        </p:txBody>
      </p:sp>
      <p:pic>
        <p:nvPicPr>
          <p:cNvPr id="25613" name="Picture 13" descr="BD07304_"/>
          <p:cNvPicPr>
            <a:picLocks noChangeAspect="1" noChangeArrowheads="1"/>
          </p:cNvPicPr>
          <p:nvPr/>
        </p:nvPicPr>
        <p:blipFill>
          <a:blip r:embed="rId11" cstate="print"/>
          <a:srcRect/>
          <a:stretch>
            <a:fillRect/>
          </a:stretch>
        </p:blipFill>
        <p:spPr bwMode="auto">
          <a:xfrm>
            <a:off x="4953000" y="5191125"/>
            <a:ext cx="1676400" cy="1666875"/>
          </a:xfrm>
          <a:prstGeom prst="rect">
            <a:avLst/>
          </a:prstGeom>
          <a:noFill/>
          <a:ln w="9525">
            <a:noFill/>
            <a:miter lim="800000"/>
            <a:headEnd/>
            <a:tailEnd/>
          </a:ln>
        </p:spPr>
      </p:pic>
      <p:pic>
        <p:nvPicPr>
          <p:cNvPr id="25614" name="Picture 14" descr="j0162880"/>
          <p:cNvPicPr>
            <a:picLocks noChangeAspect="1" noChangeArrowheads="1"/>
          </p:cNvPicPr>
          <p:nvPr/>
        </p:nvPicPr>
        <p:blipFill>
          <a:blip r:embed="rId15" cstate="print"/>
          <a:srcRect/>
          <a:stretch>
            <a:fillRect/>
          </a:stretch>
        </p:blipFill>
        <p:spPr bwMode="auto">
          <a:xfrm>
            <a:off x="0" y="0"/>
            <a:ext cx="1798638" cy="1682750"/>
          </a:xfrm>
          <a:prstGeom prst="rect">
            <a:avLst/>
          </a:prstGeom>
          <a:noFill/>
          <a:ln w="9525">
            <a:noFill/>
            <a:miter lim="800000"/>
            <a:headEnd/>
            <a:tailEnd/>
          </a:ln>
        </p:spPr>
      </p:pic>
      <p:pic>
        <p:nvPicPr>
          <p:cNvPr id="25615" name="Picture 15" descr="j0162880"/>
          <p:cNvPicPr>
            <a:picLocks noChangeAspect="1" noChangeArrowheads="1"/>
          </p:cNvPicPr>
          <p:nvPr/>
        </p:nvPicPr>
        <p:blipFill>
          <a:blip r:embed="rId15" cstate="print"/>
          <a:srcRect/>
          <a:stretch>
            <a:fillRect/>
          </a:stretch>
        </p:blipFill>
        <p:spPr bwMode="auto">
          <a:xfrm>
            <a:off x="5410200" y="0"/>
            <a:ext cx="1798638" cy="1682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1" presetClass="entr" presetSubtype="0" fill="hold" nodeType="clickEffect">
                                  <p:stCondLst>
                                    <p:cond delay="0"/>
                                  </p:stCondLst>
                                  <p:childTnLst>
                                    <p:set>
                                      <p:cBhvr>
                                        <p:cTn id="6" dur="1000">
                                          <p:stCondLst>
                                            <p:cond delay="0"/>
                                          </p:stCondLst>
                                        </p:cTn>
                                        <p:tgtEl>
                                          <p:spTgt spid="256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xplode.wav"/>
                                        </p:tgtEl>
                                      </p:cMediaNode>
                                    </p:audio>
                                  </p:sub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25602"/>
                                        </p:tgtEl>
                                        <p:attrNameLst>
                                          <p:attrName>style.visibility</p:attrName>
                                        </p:attrNameLst>
                                      </p:cBhvr>
                                      <p:to>
                                        <p:strVal val="visible"/>
                                      </p:to>
                                    </p:set>
                                    <p:anim calcmode="lin" valueType="num">
                                      <p:cBhvr additive="base">
                                        <p:cTn id="11" dur="500" fill="hold"/>
                                        <p:tgtEl>
                                          <p:spTgt spid="25602"/>
                                        </p:tgtEl>
                                        <p:attrNameLst>
                                          <p:attrName>ppt_x</p:attrName>
                                        </p:attrNameLst>
                                      </p:cBhvr>
                                      <p:tavLst>
                                        <p:tav tm="0">
                                          <p:val>
                                            <p:strVal val="0-#ppt_w/2"/>
                                          </p:val>
                                        </p:tav>
                                        <p:tav tm="100000">
                                          <p:val>
                                            <p:strVal val="#ppt_x"/>
                                          </p:val>
                                        </p:tav>
                                      </p:tavLst>
                                    </p:anim>
                                    <p:anim calcmode="lin" valueType="num">
                                      <p:cBhvr additive="base">
                                        <p:cTn id="12" dur="500" fill="hold"/>
                                        <p:tgtEl>
                                          <p:spTgt spid="25602"/>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glass.wav"/>
                                        </p:tgtEl>
                                      </p:cMediaNode>
                                    </p:audio>
                                  </p:sub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25608"/>
                                        </p:tgtEl>
                                        <p:attrNameLst>
                                          <p:attrName>style.visibility</p:attrName>
                                        </p:attrNameLst>
                                      </p:cBhvr>
                                      <p:to>
                                        <p:strVal val="visible"/>
                                      </p:to>
                                    </p:set>
                                    <p:anim calcmode="lin" valueType="num">
                                      <p:cBhvr additive="base">
                                        <p:cTn id="16" dur="500" fill="hold"/>
                                        <p:tgtEl>
                                          <p:spTgt spid="25608"/>
                                        </p:tgtEl>
                                        <p:attrNameLst>
                                          <p:attrName>ppt_x</p:attrName>
                                        </p:attrNameLst>
                                      </p:cBhvr>
                                      <p:tavLst>
                                        <p:tav tm="0">
                                          <p:val>
                                            <p:strVal val="0-#ppt_w/2"/>
                                          </p:val>
                                        </p:tav>
                                        <p:tav tm="100000">
                                          <p:val>
                                            <p:strVal val="#ppt_x"/>
                                          </p:val>
                                        </p:tav>
                                      </p:tavLst>
                                    </p:anim>
                                    <p:anim calcmode="lin" valueType="num">
                                      <p:cBhvr additive="base">
                                        <p:cTn id="17" dur="500" fill="hold"/>
                                        <p:tgtEl>
                                          <p:spTgt spid="25608"/>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nodeType="clickEffect">
                                  <p:stCondLst>
                                    <p:cond delay="0"/>
                                  </p:stCondLst>
                                  <p:childTnLst>
                                    <p:set>
                                      <p:cBhvr>
                                        <p:cTn id="21" dur="1" fill="hold">
                                          <p:stCondLst>
                                            <p:cond delay="0"/>
                                          </p:stCondLst>
                                        </p:cTn>
                                        <p:tgtEl>
                                          <p:spTgt spid="25606"/>
                                        </p:tgtEl>
                                        <p:attrNameLst>
                                          <p:attrName>style.visibility</p:attrName>
                                        </p:attrNameLst>
                                      </p:cBhvr>
                                      <p:to>
                                        <p:strVal val="visible"/>
                                      </p:to>
                                    </p:set>
                                    <p:anim calcmode="lin" valueType="num">
                                      <p:cBhvr additive="base">
                                        <p:cTn id="22" dur="500" fill="hold"/>
                                        <p:tgtEl>
                                          <p:spTgt spid="25606"/>
                                        </p:tgtEl>
                                        <p:attrNameLst>
                                          <p:attrName>ppt_x</p:attrName>
                                        </p:attrNameLst>
                                      </p:cBhvr>
                                      <p:tavLst>
                                        <p:tav tm="0">
                                          <p:val>
                                            <p:strVal val="0-#ppt_w/2"/>
                                          </p:val>
                                        </p:tav>
                                        <p:tav tm="100000">
                                          <p:val>
                                            <p:strVal val="#ppt_x"/>
                                          </p:val>
                                        </p:tav>
                                      </p:tavLst>
                                    </p:anim>
                                    <p:anim calcmode="lin" valueType="num">
                                      <p:cBhvr additive="base">
                                        <p:cTn id="23" dur="500" fill="hold"/>
                                        <p:tgtEl>
                                          <p:spTgt spid="2560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5" name="drumroll.wav"/>
                                        </p:tgtEl>
                                      </p:cMediaNode>
                                    </p:audio>
                                  </p:subTnLst>
                                </p:cTn>
                              </p:par>
                            </p:childTnLst>
                          </p:cTn>
                        </p:par>
                      </p:childTnLst>
                    </p:cTn>
                  </p:par>
                  <p:par>
                    <p:cTn id="24" fill="hold">
                      <p:stCondLst>
                        <p:cond delay="indefinite"/>
                      </p:stCondLst>
                      <p:childTnLst>
                        <p:par>
                          <p:cTn id="25" fill="hold">
                            <p:stCondLst>
                              <p:cond delay="0"/>
                            </p:stCondLst>
                            <p:childTnLst>
                              <p:par>
                                <p:cTn id="26" presetID="2" presetClass="entr" presetSubtype="1" fill="hold" nodeType="clickEffect">
                                  <p:stCondLst>
                                    <p:cond delay="0"/>
                                  </p:stCondLst>
                                  <p:childTnLst>
                                    <p:set>
                                      <p:cBhvr>
                                        <p:cTn id="27" dur="1" fill="hold">
                                          <p:stCondLst>
                                            <p:cond delay="0"/>
                                          </p:stCondLst>
                                        </p:cTn>
                                        <p:tgtEl>
                                          <p:spTgt spid="25603"/>
                                        </p:tgtEl>
                                        <p:attrNameLst>
                                          <p:attrName>style.visibility</p:attrName>
                                        </p:attrNameLst>
                                      </p:cBhvr>
                                      <p:to>
                                        <p:strVal val="visible"/>
                                      </p:to>
                                    </p:set>
                                    <p:anim calcmode="lin" valueType="num">
                                      <p:cBhvr additive="base">
                                        <p:cTn id="28" dur="500" fill="hold"/>
                                        <p:tgtEl>
                                          <p:spTgt spid="25603"/>
                                        </p:tgtEl>
                                        <p:attrNameLst>
                                          <p:attrName>ppt_x</p:attrName>
                                        </p:attrNameLst>
                                      </p:cBhvr>
                                      <p:tavLst>
                                        <p:tav tm="0">
                                          <p:val>
                                            <p:strVal val="#ppt_x"/>
                                          </p:val>
                                        </p:tav>
                                        <p:tav tm="100000">
                                          <p:val>
                                            <p:strVal val="#ppt_x"/>
                                          </p:val>
                                        </p:tav>
                                      </p:tavLst>
                                    </p:anim>
                                    <p:anim calcmode="lin" valueType="num">
                                      <p:cBhvr additive="base">
                                        <p:cTn id="29" dur="500" fill="hold"/>
                                        <p:tgtEl>
                                          <p:spTgt spid="2560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6" name="carbrake.wav"/>
                                        </p:tgtEl>
                                      </p:cMediaNode>
                                    </p:audio>
                                  </p:subTnLst>
                                </p:cTn>
                              </p:par>
                            </p:childTnLst>
                          </p:cTn>
                        </p:par>
                        <p:par>
                          <p:cTn id="30" fill="hold">
                            <p:stCondLst>
                              <p:cond delay="500"/>
                            </p:stCondLst>
                            <p:childTnLst>
                              <p:par>
                                <p:cTn id="31" presetID="2" presetClass="entr" presetSubtype="2" fill="hold" grpId="0" nodeType="afterEffect">
                                  <p:stCondLst>
                                    <p:cond delay="0"/>
                                  </p:stCondLst>
                                  <p:childTnLst>
                                    <p:set>
                                      <p:cBhvr>
                                        <p:cTn id="32" dur="1" fill="hold">
                                          <p:stCondLst>
                                            <p:cond delay="0"/>
                                          </p:stCondLst>
                                        </p:cTn>
                                        <p:tgtEl>
                                          <p:spTgt spid="25612"/>
                                        </p:tgtEl>
                                        <p:attrNameLst>
                                          <p:attrName>style.visibility</p:attrName>
                                        </p:attrNameLst>
                                      </p:cBhvr>
                                      <p:to>
                                        <p:strVal val="visible"/>
                                      </p:to>
                                    </p:set>
                                    <p:anim calcmode="lin" valueType="num">
                                      <p:cBhvr additive="base">
                                        <p:cTn id="33" dur="500" fill="hold"/>
                                        <p:tgtEl>
                                          <p:spTgt spid="25612"/>
                                        </p:tgtEl>
                                        <p:attrNameLst>
                                          <p:attrName>ppt_x</p:attrName>
                                        </p:attrNameLst>
                                      </p:cBhvr>
                                      <p:tavLst>
                                        <p:tav tm="0">
                                          <p:val>
                                            <p:strVal val="1+#ppt_w/2"/>
                                          </p:val>
                                        </p:tav>
                                        <p:tav tm="100000">
                                          <p:val>
                                            <p:strVal val="#ppt_x"/>
                                          </p:val>
                                        </p:tav>
                                      </p:tavLst>
                                    </p:anim>
                                    <p:anim calcmode="lin" valueType="num">
                                      <p:cBhvr additive="base">
                                        <p:cTn id="34" dur="500" fill="hold"/>
                                        <p:tgtEl>
                                          <p:spTgt spid="25612"/>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25604"/>
                                        </p:tgtEl>
                                        <p:attrNameLst>
                                          <p:attrName>style.visibility</p:attrName>
                                        </p:attrNameLst>
                                      </p:cBhvr>
                                      <p:to>
                                        <p:strVal val="visible"/>
                                      </p:to>
                                    </p:set>
                                    <p:anim calcmode="lin" valueType="num">
                                      <p:cBhvr additive="base">
                                        <p:cTn id="39" dur="500" fill="hold"/>
                                        <p:tgtEl>
                                          <p:spTgt spid="25604"/>
                                        </p:tgtEl>
                                        <p:attrNameLst>
                                          <p:attrName>ppt_x</p:attrName>
                                        </p:attrNameLst>
                                      </p:cBhvr>
                                      <p:tavLst>
                                        <p:tav tm="0">
                                          <p:val>
                                            <p:strVal val="1+#ppt_w/2"/>
                                          </p:val>
                                        </p:tav>
                                        <p:tav tm="100000">
                                          <p:val>
                                            <p:strVal val="#ppt_x"/>
                                          </p:val>
                                        </p:tav>
                                      </p:tavLst>
                                    </p:anim>
                                    <p:anim calcmode="lin" valueType="num">
                                      <p:cBhvr additive="base">
                                        <p:cTn id="40" dur="500" fill="hold"/>
                                        <p:tgtEl>
                                          <p:spTgt spid="2560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7"/>
                                            </p:cond>
                                          </p:stCondLst>
                                          <p:endCondLst>
                                            <p:cond evt="onStopAudio" delay="0">
                                              <p:tgtEl>
                                                <p:sldTgt/>
                                              </p:tgtEl>
                                            </p:cond>
                                          </p:endCondLst>
                                        </p:cTn>
                                        <p:tgtEl>
                                          <p:sndTgt r:embed="rId7" name="type.wav"/>
                                        </p:tgtEl>
                                      </p:cMediaNode>
                                    </p:audio>
                                  </p:subTnLst>
                                </p:cTn>
                              </p:par>
                            </p:childTnLst>
                          </p:cTn>
                        </p:par>
                        <p:par>
                          <p:cTn id="41" fill="hold">
                            <p:stCondLst>
                              <p:cond delay="500"/>
                            </p:stCondLst>
                            <p:childTnLst>
                              <p:par>
                                <p:cTn id="42" presetID="2" presetClass="entr" presetSubtype="2" fill="hold" grpId="0" nodeType="afterEffect">
                                  <p:stCondLst>
                                    <p:cond delay="0"/>
                                  </p:stCondLst>
                                  <p:childTnLst>
                                    <p:set>
                                      <p:cBhvr>
                                        <p:cTn id="43" dur="1" fill="hold">
                                          <p:stCondLst>
                                            <p:cond delay="0"/>
                                          </p:stCondLst>
                                        </p:cTn>
                                        <p:tgtEl>
                                          <p:spTgt spid="25609"/>
                                        </p:tgtEl>
                                        <p:attrNameLst>
                                          <p:attrName>style.visibility</p:attrName>
                                        </p:attrNameLst>
                                      </p:cBhvr>
                                      <p:to>
                                        <p:strVal val="visible"/>
                                      </p:to>
                                    </p:set>
                                    <p:anim calcmode="lin" valueType="num">
                                      <p:cBhvr additive="base">
                                        <p:cTn id="44" dur="500" fill="hold"/>
                                        <p:tgtEl>
                                          <p:spTgt spid="25609"/>
                                        </p:tgtEl>
                                        <p:attrNameLst>
                                          <p:attrName>ppt_x</p:attrName>
                                        </p:attrNameLst>
                                      </p:cBhvr>
                                      <p:tavLst>
                                        <p:tav tm="0">
                                          <p:val>
                                            <p:strVal val="1+#ppt_w/2"/>
                                          </p:val>
                                        </p:tav>
                                        <p:tav tm="100000">
                                          <p:val>
                                            <p:strVal val="#ppt_x"/>
                                          </p:val>
                                        </p:tav>
                                      </p:tavLst>
                                    </p:anim>
                                    <p:anim calcmode="lin" valueType="num">
                                      <p:cBhvr additive="base">
                                        <p:cTn id="45" dur="500" fill="hold"/>
                                        <p:tgtEl>
                                          <p:spTgt spid="2560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25613"/>
                                        </p:tgtEl>
                                        <p:attrNameLst>
                                          <p:attrName>style.visibility</p:attrName>
                                        </p:attrNameLst>
                                      </p:cBhvr>
                                      <p:to>
                                        <p:strVal val="visible"/>
                                      </p:to>
                                    </p:set>
                                    <p:anim calcmode="lin" valueType="num">
                                      <p:cBhvr additive="base">
                                        <p:cTn id="50" dur="500" fill="hold"/>
                                        <p:tgtEl>
                                          <p:spTgt spid="25613"/>
                                        </p:tgtEl>
                                        <p:attrNameLst>
                                          <p:attrName>ppt_x</p:attrName>
                                        </p:attrNameLst>
                                      </p:cBhvr>
                                      <p:tavLst>
                                        <p:tav tm="0">
                                          <p:val>
                                            <p:strVal val="1+#ppt_w/2"/>
                                          </p:val>
                                        </p:tav>
                                        <p:tav tm="100000">
                                          <p:val>
                                            <p:strVal val="#ppt_x"/>
                                          </p:val>
                                        </p:tav>
                                      </p:tavLst>
                                    </p:anim>
                                    <p:anim calcmode="lin" valueType="num">
                                      <p:cBhvr additive="base">
                                        <p:cTn id="51" dur="500" fill="hold"/>
                                        <p:tgtEl>
                                          <p:spTgt spid="25613"/>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carbrake.wav"/>
                                        </p:tgtEl>
                                      </p:cMediaNode>
                                    </p:audio>
                                  </p:subTnLst>
                                </p:cTn>
                              </p:par>
                            </p:childTnLst>
                          </p:cTn>
                        </p:par>
                        <p:par>
                          <p:cTn id="52" fill="hold">
                            <p:stCondLst>
                              <p:cond delay="500"/>
                            </p:stCondLst>
                            <p:childTnLst>
                              <p:par>
                                <p:cTn id="53" presetID="2" presetClass="entr" presetSubtype="2" fill="hold" grpId="0" nodeType="afterEffect">
                                  <p:stCondLst>
                                    <p:cond delay="0"/>
                                  </p:stCondLst>
                                  <p:childTnLst>
                                    <p:set>
                                      <p:cBhvr>
                                        <p:cTn id="54" dur="1" fill="hold">
                                          <p:stCondLst>
                                            <p:cond delay="0"/>
                                          </p:stCondLst>
                                        </p:cTn>
                                        <p:tgtEl>
                                          <p:spTgt spid="25610"/>
                                        </p:tgtEl>
                                        <p:attrNameLst>
                                          <p:attrName>style.visibility</p:attrName>
                                        </p:attrNameLst>
                                      </p:cBhvr>
                                      <p:to>
                                        <p:strVal val="visible"/>
                                      </p:to>
                                    </p:set>
                                    <p:anim calcmode="lin" valueType="num">
                                      <p:cBhvr additive="base">
                                        <p:cTn id="55" dur="500" fill="hold"/>
                                        <p:tgtEl>
                                          <p:spTgt spid="25610"/>
                                        </p:tgtEl>
                                        <p:attrNameLst>
                                          <p:attrName>ppt_x</p:attrName>
                                        </p:attrNameLst>
                                      </p:cBhvr>
                                      <p:tavLst>
                                        <p:tav tm="0">
                                          <p:val>
                                            <p:strVal val="1+#ppt_w/2"/>
                                          </p:val>
                                        </p:tav>
                                        <p:tav tm="100000">
                                          <p:val>
                                            <p:strVal val="#ppt_x"/>
                                          </p:val>
                                        </p:tav>
                                      </p:tavLst>
                                    </p:anim>
                                    <p:anim calcmode="lin" valueType="num">
                                      <p:cBhvr additive="base">
                                        <p:cTn id="56" dur="500" fill="hold"/>
                                        <p:tgtEl>
                                          <p:spTgt spid="25610"/>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1" presetClass="entr" presetSubtype="0" fill="hold" nodeType="clickEffect">
                                  <p:stCondLst>
                                    <p:cond delay="0"/>
                                  </p:stCondLst>
                                  <p:childTnLst>
                                    <p:set>
                                      <p:cBhvr>
                                        <p:cTn id="60" dur="1000">
                                          <p:stCondLst>
                                            <p:cond delay="0"/>
                                          </p:stCondLst>
                                        </p:cTn>
                                        <p:tgtEl>
                                          <p:spTgt spid="25615"/>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3" name="explode.wav"/>
                                        </p:tgtEl>
                                      </p:cMediaNode>
                                    </p:audio>
                                  </p:sub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25605"/>
                                        </p:tgtEl>
                                        <p:attrNameLst>
                                          <p:attrName>style.visibility</p:attrName>
                                        </p:attrNameLst>
                                      </p:cBhvr>
                                      <p:to>
                                        <p:strVal val="visible"/>
                                      </p:to>
                                    </p:set>
                                    <p:anim calcmode="lin" valueType="num">
                                      <p:cBhvr additive="base">
                                        <p:cTn id="65" dur="500" fill="hold"/>
                                        <p:tgtEl>
                                          <p:spTgt spid="25605"/>
                                        </p:tgtEl>
                                        <p:attrNameLst>
                                          <p:attrName>ppt_x</p:attrName>
                                        </p:attrNameLst>
                                      </p:cBhvr>
                                      <p:tavLst>
                                        <p:tav tm="0">
                                          <p:val>
                                            <p:strVal val="1+#ppt_w/2"/>
                                          </p:val>
                                        </p:tav>
                                        <p:tav tm="100000">
                                          <p:val>
                                            <p:strVal val="#ppt_x"/>
                                          </p:val>
                                        </p:tav>
                                      </p:tavLst>
                                    </p:anim>
                                    <p:anim calcmode="lin" valueType="num">
                                      <p:cBhvr additive="base">
                                        <p:cTn id="66" dur="500" fill="hold"/>
                                        <p:tgtEl>
                                          <p:spTgt spid="2560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3"/>
                                            </p:cond>
                                          </p:stCondLst>
                                          <p:endCondLst>
                                            <p:cond evt="onStopAudio" delay="0">
                                              <p:tgtEl>
                                                <p:sldTgt/>
                                              </p:tgtEl>
                                            </p:cond>
                                          </p:endCondLst>
                                        </p:cTn>
                                        <p:tgtEl>
                                          <p:sndTgt r:embed="rId8" name="driveby.wav"/>
                                        </p:tgtEl>
                                      </p:cMediaNode>
                                    </p:audio>
                                  </p:subTnLst>
                                </p:cTn>
                              </p:par>
                            </p:childTnLst>
                          </p:cTn>
                        </p:par>
                        <p:par>
                          <p:cTn id="67" fill="hold">
                            <p:stCondLst>
                              <p:cond delay="500"/>
                            </p:stCondLst>
                            <p:childTnLst>
                              <p:par>
                                <p:cTn id="68" presetID="2" presetClass="entr" presetSubtype="1" fill="hold" grpId="0" nodeType="afterEffect">
                                  <p:stCondLst>
                                    <p:cond delay="300000"/>
                                  </p:stCondLst>
                                  <p:childTnLst>
                                    <p:set>
                                      <p:cBhvr>
                                        <p:cTn id="69" dur="1" fill="hold">
                                          <p:stCondLst>
                                            <p:cond delay="0"/>
                                          </p:stCondLst>
                                        </p:cTn>
                                        <p:tgtEl>
                                          <p:spTgt spid="25611"/>
                                        </p:tgtEl>
                                        <p:attrNameLst>
                                          <p:attrName>style.visibility</p:attrName>
                                        </p:attrNameLst>
                                      </p:cBhvr>
                                      <p:to>
                                        <p:strVal val="visible"/>
                                      </p:to>
                                    </p:set>
                                    <p:anim calcmode="lin" valueType="num">
                                      <p:cBhvr additive="base">
                                        <p:cTn id="70" dur="500" fill="hold"/>
                                        <p:tgtEl>
                                          <p:spTgt spid="25611"/>
                                        </p:tgtEl>
                                        <p:attrNameLst>
                                          <p:attrName>ppt_x</p:attrName>
                                        </p:attrNameLst>
                                      </p:cBhvr>
                                      <p:tavLst>
                                        <p:tav tm="0">
                                          <p:val>
                                            <p:strVal val="#ppt_x"/>
                                          </p:val>
                                        </p:tav>
                                        <p:tav tm="100000">
                                          <p:val>
                                            <p:strVal val="#ppt_x"/>
                                          </p:val>
                                        </p:tav>
                                      </p:tavLst>
                                    </p:anim>
                                    <p:anim calcmode="lin" valueType="num">
                                      <p:cBhvr additive="base">
                                        <p:cTn id="71" dur="500" fill="hold"/>
                                        <p:tgtEl>
                                          <p:spTgt spid="2561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68"/>
                                            </p:cond>
                                          </p:stCondLst>
                                          <p:endCondLst>
                                            <p:cond evt="onStopAudio" delay="0">
                                              <p:tgtEl>
                                                <p:sldTgt/>
                                              </p:tgtEl>
                                            </p:cond>
                                          </p:endCondLst>
                                        </p:cTn>
                                        <p:tgtEl>
                                          <p:sndTgt r:embed="rId9" name="gunsho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animBg="1"/>
      <p:bldP spid="25609" grpId="0" animBg="1"/>
      <p:bldP spid="25610" grpId="0" animBg="1"/>
      <p:bldP spid="25611" grpId="0" animBg="1"/>
      <p:bldP spid="256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www.jpl.nasa.gov/missions/web/mer.jpg"/>
          <p:cNvPicPr>
            <a:picLocks noChangeAspect="1" noChangeArrowheads="1"/>
          </p:cNvPicPr>
          <p:nvPr/>
        </p:nvPicPr>
        <p:blipFill>
          <a:blip r:embed="rId3" cstate="print">
            <a:lum bright="-33000"/>
          </a:blip>
          <a:srcRect/>
          <a:stretch>
            <a:fillRect/>
          </a:stretch>
        </p:blipFill>
        <p:spPr bwMode="auto">
          <a:xfrm>
            <a:off x="0" y="-30486"/>
            <a:ext cx="9144000" cy="6987878"/>
          </a:xfrm>
          <a:prstGeom prst="rect">
            <a:avLst/>
          </a:prstGeom>
          <a:noFill/>
          <a:effectLst>
            <a:outerShdw blurRad="50800" dist="50800" dir="5400000" algn="ctr" rotWithShape="0">
              <a:srgbClr val="000000">
                <a:alpha val="23000"/>
              </a:srgbClr>
            </a:outerShdw>
          </a:effectLst>
        </p:spPr>
      </p:pic>
      <p:sp>
        <p:nvSpPr>
          <p:cNvPr id="34818" name="Rectangle 2"/>
          <p:cNvSpPr>
            <a:spLocks noGrp="1" noChangeArrowheads="1"/>
          </p:cNvSpPr>
          <p:nvPr>
            <p:ph type="title"/>
          </p:nvPr>
        </p:nvSpPr>
        <p:spPr>
          <a:xfrm>
            <a:off x="684213" y="260350"/>
            <a:ext cx="7772400" cy="1143000"/>
          </a:xfrm>
        </p:spPr>
        <p:txBody>
          <a:bodyPr/>
          <a:lstStyle/>
          <a:p>
            <a:pPr eaLnBrk="1" hangingPunct="1"/>
            <a:r>
              <a:rPr lang="en-US" sz="4000" noProof="0" dirty="0" smtClean="0">
                <a:solidFill>
                  <a:schemeClr val="bg1"/>
                </a:solidFill>
              </a:rPr>
              <a:t>Mars Rover Spirit Bug (</a:t>
            </a:r>
            <a:r>
              <a:rPr lang="en-US" sz="4000" noProof="0" dirty="0" err="1" smtClean="0">
                <a:solidFill>
                  <a:schemeClr val="bg1"/>
                </a:solidFill>
              </a:rPr>
              <a:t>Januar</a:t>
            </a:r>
            <a:r>
              <a:rPr lang="en-US" sz="4000" noProof="0" dirty="0" smtClean="0">
                <a:solidFill>
                  <a:schemeClr val="bg1"/>
                </a:solidFill>
              </a:rPr>
              <a:t> 2004)</a:t>
            </a:r>
          </a:p>
        </p:txBody>
      </p:sp>
      <p:sp>
        <p:nvSpPr>
          <p:cNvPr id="5" name="Rectangle 3"/>
          <p:cNvSpPr txBox="1">
            <a:spLocks noChangeArrowheads="1"/>
          </p:cNvSpPr>
          <p:nvPr/>
        </p:nvSpPr>
        <p:spPr bwMode="auto">
          <a:xfrm>
            <a:off x="107950" y="1844253"/>
            <a:ext cx="8642350" cy="453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rPr>
              <a:t>Flash Memory formatiert im FAT-Format (File </a:t>
            </a:r>
            <a:r>
              <a:rPr kumimoji="0" lang="de-DE" sz="2400" b="0" i="0" u="none" strike="noStrike" kern="0" cap="none" spc="0" normalizeH="0" baseline="0" noProof="0" dirty="0" err="1" smtClean="0">
                <a:ln>
                  <a:noFill/>
                </a:ln>
                <a:solidFill>
                  <a:schemeClr val="bg1"/>
                </a:solidFill>
                <a:effectLst/>
                <a:uLnTx/>
                <a:uFillTx/>
                <a:latin typeface="+mn-lt"/>
                <a:ea typeface="+mn-ea"/>
                <a:cs typeface="+mn-cs"/>
              </a:rPr>
              <a:t>Allocation</a:t>
            </a:r>
            <a:r>
              <a:rPr kumimoji="0" lang="de-DE" sz="2400" b="0" i="0" u="none" strike="noStrike" kern="0" cap="none" spc="0" normalizeH="0" baseline="0" noProof="0" dirty="0" smtClean="0">
                <a:ln>
                  <a:noFill/>
                </a:ln>
                <a:solidFill>
                  <a:schemeClr val="bg1"/>
                </a:solidFill>
                <a:effectLst/>
                <a:uLnTx/>
                <a:uFillTx/>
                <a:latin typeface="+mn-lt"/>
                <a:ea typeface="+mn-ea"/>
                <a:cs typeface="+mn-cs"/>
              </a:rPr>
              <a:t> Table).</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rPr>
              <a:t>Änderungen im </a:t>
            </a:r>
            <a:r>
              <a:rPr kumimoji="0" lang="de-DE" sz="2400" b="0" i="0" u="none" strike="noStrike" kern="0" cap="none" spc="0" normalizeH="0" baseline="0" noProof="0" dirty="0" err="1" smtClean="0">
                <a:ln>
                  <a:noFill/>
                </a:ln>
                <a:solidFill>
                  <a:schemeClr val="bg1"/>
                </a:solidFill>
                <a:effectLst/>
                <a:uLnTx/>
                <a:uFillTx/>
                <a:latin typeface="+mn-lt"/>
                <a:ea typeface="+mn-ea"/>
                <a:cs typeface="+mn-cs"/>
              </a:rPr>
              <a:t>Filesystem</a:t>
            </a:r>
            <a:r>
              <a:rPr kumimoji="0" lang="de-DE" sz="2400" b="0" i="0" u="none" strike="noStrike" kern="0" cap="none" spc="0" normalizeH="0" baseline="0" noProof="0" dirty="0" smtClean="0">
                <a:ln>
                  <a:noFill/>
                </a:ln>
                <a:solidFill>
                  <a:schemeClr val="bg1"/>
                </a:solidFill>
                <a:effectLst/>
                <a:uLnTx/>
                <a:uFillTx/>
                <a:latin typeface="+mn-lt"/>
                <a:ea typeface="+mn-ea"/>
                <a:cs typeface="+mn-cs"/>
              </a:rPr>
              <a:t> erfordern einen Update der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rPr>
              <a:t>Zugriffstabelle: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rPr>
              <a:t>     Schreibe Tabelle in den Arbeitsspeicher, führe Änderung durch  und schreibe neue Tabelle zurück in Memory.</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rPr>
              <a:t>Fehler: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rPr>
              <a:t>    Tabelle wird nie kürzer, da gelöschte Dateien in der Tabelle nur</a:t>
            </a:r>
            <a:r>
              <a:rPr kumimoji="0" lang="de-DE" sz="2400" b="0" i="0" u="none" strike="noStrike" kern="0" cap="none" spc="0" normalizeH="0" noProof="0" dirty="0" smtClean="0">
                <a:ln>
                  <a:noFill/>
                </a:ln>
                <a:solidFill>
                  <a:schemeClr val="bg1"/>
                </a:solidFill>
                <a:effectLst/>
                <a:uLnTx/>
                <a:uFillTx/>
                <a:latin typeface="+mn-lt"/>
                <a:ea typeface="+mn-ea"/>
                <a:cs typeface="+mn-cs"/>
              </a:rPr>
              <a:t> </a:t>
            </a:r>
            <a:r>
              <a:rPr kumimoji="0" lang="de-DE" sz="2400" b="0" i="0" u="none" strike="noStrike" kern="0" cap="none" spc="0" normalizeH="0" baseline="0" noProof="0" dirty="0" smtClean="0">
                <a:ln>
                  <a:noFill/>
                </a:ln>
                <a:solidFill>
                  <a:schemeClr val="bg1"/>
                </a:solidFill>
                <a:effectLst/>
                <a:uLnTx/>
                <a:uFillTx/>
                <a:latin typeface="+mn-lt"/>
                <a:ea typeface="+mn-ea"/>
                <a:cs typeface="+mn-cs"/>
              </a:rPr>
              <a:t>entsprechend markiert werden!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rPr>
              <a:t>    </a:t>
            </a:r>
            <a:r>
              <a:rPr kumimoji="0" lang="de-DE" sz="2400" b="0" i="0" u="none" strike="noStrike" kern="0" cap="none" spc="0" normalizeH="0" baseline="0" noProof="0" dirty="0" err="1" smtClean="0">
                <a:ln>
                  <a:noFill/>
                </a:ln>
                <a:solidFill>
                  <a:schemeClr val="bg1"/>
                </a:solidFill>
                <a:effectLst/>
                <a:uLnTx/>
                <a:uFillTx/>
                <a:latin typeface="+mn-lt"/>
                <a:ea typeface="+mn-ea"/>
                <a:cs typeface="+mn-cs"/>
              </a:rPr>
              <a:t>Filesystem</a:t>
            </a:r>
            <a:r>
              <a:rPr kumimoji="0" lang="de-DE" sz="2400" b="0" i="0" u="none" strike="noStrike" kern="0" cap="none" spc="0" normalizeH="0" baseline="0" noProof="0" dirty="0" smtClean="0">
                <a:ln>
                  <a:noFill/>
                </a:ln>
                <a:solidFill>
                  <a:schemeClr val="bg1"/>
                </a:solidFill>
                <a:effectLst/>
                <a:uLnTx/>
                <a:uFillTx/>
                <a:latin typeface="+mn-lt"/>
                <a:ea typeface="+mn-ea"/>
                <a:cs typeface="+mn-cs"/>
              </a:rPr>
              <a:t> war bei Ankunft auf dem Mars so groß, dass die Tabelle nicht mehr in den RAM-Speicher passte </a:t>
            </a:r>
          </a:p>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de-DE" sz="2400" b="0" i="0" u="none" strike="noStrike" kern="0" cap="none" spc="0" normalizeH="0" baseline="0" noProof="0" dirty="0" smtClean="0">
                <a:ln>
                  <a:noFill/>
                </a:ln>
                <a:solidFill>
                  <a:schemeClr val="bg1"/>
                </a:solidFill>
                <a:effectLst/>
                <a:uLnTx/>
                <a:uFillTx/>
                <a:latin typeface="+mn-lt"/>
                <a:ea typeface="+mn-ea"/>
                <a:cs typeface="+mn-cs"/>
                <a:sym typeface="Wingdings" pitchFamily="2" charset="2"/>
              </a:rPr>
              <a:t>     Wiederholtes </a:t>
            </a:r>
            <a:r>
              <a:rPr kumimoji="0" lang="de-DE" sz="2400" b="0" i="0" u="none" strike="noStrike" kern="0" cap="none" spc="0" normalizeH="0" baseline="0" noProof="0" dirty="0" err="1" smtClean="0">
                <a:ln>
                  <a:noFill/>
                </a:ln>
                <a:solidFill>
                  <a:schemeClr val="bg1"/>
                </a:solidFill>
                <a:effectLst/>
                <a:uLnTx/>
                <a:uFillTx/>
                <a:latin typeface="+mn-lt"/>
                <a:ea typeface="+mn-ea"/>
                <a:cs typeface="+mn-cs"/>
                <a:sym typeface="Wingdings" pitchFamily="2" charset="2"/>
              </a:rPr>
              <a:t>Rebooten</a:t>
            </a:r>
            <a:r>
              <a:rPr kumimoji="0" lang="de-DE" sz="2400" b="0" i="0" u="none" strike="noStrike" kern="0" cap="none" spc="0" normalizeH="0" baseline="0" noProof="0" dirty="0" smtClean="0">
                <a:ln>
                  <a:noFill/>
                </a:ln>
                <a:solidFill>
                  <a:schemeClr val="bg1"/>
                </a:solidFill>
                <a:effectLst/>
                <a:uLnTx/>
                <a:uFillTx/>
                <a:latin typeface="+mn-lt"/>
                <a:ea typeface="+mn-ea"/>
                <a:cs typeface="+mn-cs"/>
                <a:sym typeface="Wingdings" pitchFamily="2" charset="2"/>
              </a:rPr>
              <a:t>, bis Batterie fast leer!</a:t>
            </a:r>
            <a:endParaRPr kumimoji="0" lang="de-DE" sz="2400" b="0" i="0" u="none" strike="noStrike" kern="0" cap="none" spc="0" normalizeH="0" baseline="0" noProof="0" dirty="0" smtClean="0">
              <a:ln>
                <a:noFill/>
              </a:ln>
              <a:solidFill>
                <a:schemeClr val="bg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D06663_"/>
          <p:cNvPicPr>
            <a:picLocks noChangeAspect="1" noChangeArrowheads="1"/>
          </p:cNvPicPr>
          <p:nvPr/>
        </p:nvPicPr>
        <p:blipFill>
          <a:blip r:embed="rId3" cstate="print">
            <a:lum bright="54000" contrast="-24000"/>
          </a:blip>
          <a:srcRect/>
          <a:stretch>
            <a:fillRect/>
          </a:stretch>
        </p:blipFill>
        <p:spPr bwMode="auto">
          <a:xfrm>
            <a:off x="5334000" y="1981200"/>
            <a:ext cx="3505200" cy="3040063"/>
          </a:xfrm>
          <a:prstGeom prst="rect">
            <a:avLst/>
          </a:prstGeom>
          <a:noFill/>
          <a:ln w="9525">
            <a:noFill/>
            <a:miter lim="800000"/>
            <a:headEnd/>
            <a:tailEnd/>
          </a:ln>
        </p:spPr>
      </p:pic>
      <p:sp>
        <p:nvSpPr>
          <p:cNvPr id="7" name="Rectangle 3"/>
          <p:cNvSpPr txBox="1">
            <a:spLocks noChangeArrowheads="1"/>
          </p:cNvSpPr>
          <p:nvPr/>
        </p:nvSpPr>
        <p:spPr bwMode="auto">
          <a:xfrm>
            <a:off x="1219200" y="2057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manche meinen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lechts und rinks</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kann man nicht</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velwechsern.</a:t>
            </a: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werch ein Illtum.</a:t>
            </a:r>
          </a:p>
          <a:p>
            <a:pPr marL="342900" marR="0" lvl="0" indent="-342900" algn="l" defTabSz="914400" rtl="0" eaLnBrk="1" fontAlgn="base" latinLnBrk="0" hangingPunct="1">
              <a:lnSpc>
                <a:spcPct val="100000"/>
              </a:lnSpc>
              <a:spcBef>
                <a:spcPct val="20000"/>
              </a:spcBef>
              <a:spcAft>
                <a:spcPct val="0"/>
              </a:spcAft>
              <a:buClrTx/>
              <a:buSzTx/>
              <a:buFontTx/>
              <a:buNone/>
              <a:tabLst/>
              <a:defRPr/>
            </a:pPr>
            <a:endParaRPr kumimoji="0" lang="de-DE" sz="3200" b="0" i="0" u="none" strike="noStrike" kern="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de-DE" sz="3200" b="0" i="0" u="none" strike="noStrike" kern="0" cap="none" spc="0" normalizeH="0" baseline="0" noProof="0" smtClean="0">
                <a:ln>
                  <a:noFill/>
                </a:ln>
                <a:solidFill>
                  <a:schemeClr val="tx1"/>
                </a:solidFill>
                <a:effectLst/>
                <a:uLnTx/>
                <a:uFillTx/>
                <a:latin typeface="+mn-lt"/>
                <a:ea typeface="+mn-ea"/>
                <a:cs typeface="+mn-cs"/>
              </a:rPr>
              <a:t>                               E. Jandl</a:t>
            </a:r>
            <a:endParaRPr kumimoji="0" lang="de-DE" sz="32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8" name="Rectangle 2"/>
          <p:cNvSpPr>
            <a:spLocks noGrp="1" noChangeArrowheads="1"/>
          </p:cNvSpPr>
          <p:nvPr>
            <p:ph type="title"/>
          </p:nvPr>
        </p:nvSpPr>
        <p:spPr>
          <a:xfrm>
            <a:off x="685800" y="609600"/>
            <a:ext cx="7772400" cy="1143000"/>
          </a:xfrm>
        </p:spPr>
        <p:txBody>
          <a:bodyPr/>
          <a:lstStyle/>
          <a:p>
            <a:pPr eaLnBrk="1" hangingPunct="1"/>
            <a:r>
              <a:rPr lang="de-DE" dirty="0" smtClean="0"/>
              <a:t>Lichtung</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609600" y="228600"/>
            <a:ext cx="7772400" cy="1143000"/>
          </a:xfrm>
        </p:spPr>
        <p:txBody>
          <a:bodyPr/>
          <a:lstStyle/>
          <a:p>
            <a:pPr eaLnBrk="1" hangingPunct="1"/>
            <a:r>
              <a:rPr lang="de-DE" dirty="0" smtClean="0"/>
              <a:t>Therac-25: 1985-87</a:t>
            </a:r>
            <a:br>
              <a:rPr lang="de-DE" dirty="0" smtClean="0"/>
            </a:br>
            <a:r>
              <a:rPr lang="de-DE" dirty="0" smtClean="0"/>
              <a:t>Röntgen/Elektron-Bestrahlung</a:t>
            </a:r>
          </a:p>
        </p:txBody>
      </p:sp>
      <p:pic>
        <p:nvPicPr>
          <p:cNvPr id="57347" name="Picture 3"/>
          <p:cNvPicPr>
            <a:picLocks noChangeAspect="1" noChangeArrowheads="1"/>
          </p:cNvPicPr>
          <p:nvPr/>
        </p:nvPicPr>
        <p:blipFill>
          <a:blip r:embed="rId3" cstate="print">
            <a:lum bright="-12000" contrast="18000"/>
          </a:blip>
          <a:srcRect l="2953" t="6645" r="4430" b="5659"/>
          <a:stretch>
            <a:fillRect/>
          </a:stretch>
        </p:blipFill>
        <p:spPr bwMode="auto">
          <a:xfrm>
            <a:off x="1295400" y="1676400"/>
            <a:ext cx="6858000" cy="4872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a:spLocks noChangeArrowheads="1"/>
          </p:cNvSpPr>
          <p:nvPr/>
        </p:nvSpPr>
        <p:spPr bwMode="auto">
          <a:xfrm>
            <a:off x="323850" y="3573016"/>
            <a:ext cx="8650288" cy="3013075"/>
          </a:xfrm>
          <a:prstGeom prst="rect">
            <a:avLst/>
          </a:prstGeom>
          <a:noFill/>
          <a:ln w="9525">
            <a:noFill/>
            <a:miter lim="800000"/>
            <a:headEnd/>
            <a:tailEnd/>
          </a:ln>
        </p:spPr>
        <p:txBody>
          <a:bodyPr wrap="none">
            <a:spAutoFit/>
          </a:bodyPr>
          <a:lstStyle/>
          <a:p>
            <a:pPr marL="457200" indent="-457200"/>
            <a:r>
              <a:rPr lang="de-DE" dirty="0"/>
              <a:t>Gefahr für den Patienten:</a:t>
            </a:r>
          </a:p>
          <a:p>
            <a:pPr marL="457200" indent="-457200"/>
            <a:r>
              <a:rPr lang="de-DE" dirty="0"/>
              <a:t>                 </a:t>
            </a:r>
          </a:p>
          <a:p>
            <a:pPr marL="457200" indent="-457200"/>
            <a:r>
              <a:rPr lang="de-DE" dirty="0"/>
              <a:t>Durch fehlerhafte Einstellung konnte es vorkommen, dass die</a:t>
            </a:r>
          </a:p>
          <a:p>
            <a:pPr marL="457200" indent="-457200"/>
            <a:r>
              <a:rPr lang="de-DE" dirty="0"/>
              <a:t>Bestrahlung mit starkem Elektronenstrahl </a:t>
            </a:r>
            <a:r>
              <a:rPr lang="de-DE" b="1" u="sng" dirty="0"/>
              <a:t>ohne</a:t>
            </a:r>
            <a:r>
              <a:rPr lang="de-DE" dirty="0"/>
              <a:t> Metallfolie</a:t>
            </a:r>
          </a:p>
          <a:p>
            <a:pPr marL="457200" indent="-457200"/>
            <a:r>
              <a:rPr lang="de-DE" dirty="0"/>
              <a:t>erfolgte!</a:t>
            </a:r>
          </a:p>
          <a:p>
            <a:pPr marL="457200" indent="-457200"/>
            <a:endParaRPr lang="de-DE" dirty="0"/>
          </a:p>
          <a:p>
            <a:pPr marL="457200" indent="-457200"/>
            <a:r>
              <a:rPr lang="de-DE" dirty="0"/>
              <a:t>Auf diese Arte wurden mehrere Patienten bei der Behandlung schwer</a:t>
            </a:r>
          </a:p>
          <a:p>
            <a:pPr marL="457200" indent="-457200"/>
            <a:r>
              <a:rPr lang="de-DE" dirty="0"/>
              <a:t>verletzt, zwei starben sogar kurz nach der Bestrahlung.</a:t>
            </a:r>
          </a:p>
        </p:txBody>
      </p:sp>
      <p:pic>
        <p:nvPicPr>
          <p:cNvPr id="58371" name="Picture 3" descr="Therac_0-deutsch"/>
          <p:cNvPicPr preferRelativeResize="0">
            <a:picLocks noGrp="1" noChangeArrowheads="1"/>
          </p:cNvPicPr>
          <p:nvPr>
            <p:ph/>
          </p:nvPr>
        </p:nvPicPr>
        <p:blipFill>
          <a:blip r:embed="rId3" cstate="print"/>
          <a:srcRect/>
          <a:stretch>
            <a:fillRect/>
          </a:stretch>
        </p:blipFill>
        <p:spPr>
          <a:xfrm>
            <a:off x="2267744" y="188640"/>
            <a:ext cx="4533900" cy="2952750"/>
          </a:xfrm>
          <a:noFill/>
        </p:spPr>
      </p:pic>
      <p:sp>
        <p:nvSpPr>
          <p:cNvPr id="58372" name="Line 4"/>
          <p:cNvSpPr>
            <a:spLocks noChangeShapeType="1"/>
          </p:cNvSpPr>
          <p:nvPr/>
        </p:nvSpPr>
        <p:spPr bwMode="auto">
          <a:xfrm>
            <a:off x="5364163" y="1892450"/>
            <a:ext cx="719137" cy="576262"/>
          </a:xfrm>
          <a:prstGeom prst="line">
            <a:avLst/>
          </a:prstGeom>
          <a:noFill/>
          <a:ln w="31750">
            <a:solidFill>
              <a:schemeClr val="tx1"/>
            </a:solidFill>
            <a:round/>
            <a:headEnd/>
            <a:tailEnd/>
          </a:ln>
        </p:spPr>
        <p:txBody>
          <a:bodyPr/>
          <a:lstStyle/>
          <a:p>
            <a:endParaRPr lang="en-US"/>
          </a:p>
        </p:txBody>
      </p:sp>
      <p:sp>
        <p:nvSpPr>
          <p:cNvPr id="58373" name="Line 5"/>
          <p:cNvSpPr>
            <a:spLocks noChangeShapeType="1"/>
          </p:cNvSpPr>
          <p:nvPr/>
        </p:nvSpPr>
        <p:spPr bwMode="auto">
          <a:xfrm rot="5400000">
            <a:off x="5435601" y="1821012"/>
            <a:ext cx="576262" cy="719137"/>
          </a:xfrm>
          <a:prstGeom prst="line">
            <a:avLst/>
          </a:prstGeom>
          <a:noFill/>
          <a:ln w="31750">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linds(horizontal)">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609600" y="609600"/>
            <a:ext cx="7564438" cy="6070600"/>
          </a:xfrm>
          <a:prstGeom prst="rect">
            <a:avLst/>
          </a:prstGeom>
          <a:noFill/>
          <a:ln w="9525">
            <a:noFill/>
            <a:miter lim="800000"/>
            <a:headEnd/>
            <a:tailEnd/>
          </a:ln>
        </p:spPr>
        <p:txBody>
          <a:bodyPr>
            <a:spAutoFit/>
          </a:bodyPr>
          <a:lstStyle/>
          <a:p>
            <a:r>
              <a:rPr lang="de-DE" sz="2800"/>
              <a:t>Einer der aufgetretenen Fehler:</a:t>
            </a:r>
          </a:p>
          <a:p>
            <a:endParaRPr lang="de-DE" sz="2800"/>
          </a:p>
          <a:p>
            <a:r>
              <a:rPr lang="de-DE" sz="2800"/>
              <a:t>1 Byte-Variable C als Zähler für Fehlversuche.</a:t>
            </a:r>
          </a:p>
          <a:p>
            <a:endParaRPr lang="de-DE" sz="2800"/>
          </a:p>
          <a:p>
            <a:r>
              <a:rPr lang="de-DE" sz="2800"/>
              <a:t>C = 0:  Kein Fehler und Beginn der Bestrahlung</a:t>
            </a:r>
          </a:p>
          <a:p>
            <a:r>
              <a:rPr lang="de-DE" sz="2800"/>
              <a:t>Erster Fehlversuch:       C = (00000001)</a:t>
            </a:r>
            <a:r>
              <a:rPr lang="de-DE" sz="2800" baseline="-25000"/>
              <a:t>2</a:t>
            </a:r>
          </a:p>
          <a:p>
            <a:r>
              <a:rPr lang="de-DE" sz="2800"/>
              <a:t>Zweiter Fehlversuch:    C=  (00000010)</a:t>
            </a:r>
            <a:r>
              <a:rPr lang="de-DE" sz="2800" baseline="-25000"/>
              <a:t>2</a:t>
            </a:r>
            <a:endParaRPr lang="de-DE" sz="2800"/>
          </a:p>
          <a:p>
            <a:r>
              <a:rPr lang="de-DE" sz="2800"/>
              <a:t>…..</a:t>
            </a:r>
          </a:p>
          <a:p>
            <a:r>
              <a:rPr lang="de-DE" sz="2800"/>
              <a:t>Nach 256 Fehlversuchen wird C auf </a:t>
            </a:r>
          </a:p>
          <a:p>
            <a:r>
              <a:rPr lang="de-DE" sz="2800"/>
              <a:t>       256 = (100000000)</a:t>
            </a:r>
            <a:r>
              <a:rPr lang="de-DE" sz="2800" baseline="-25000"/>
              <a:t>2</a:t>
            </a:r>
            <a:r>
              <a:rPr lang="de-DE" sz="2800"/>
              <a:t> </a:t>
            </a:r>
            <a:r>
              <a:rPr lang="de-DE" sz="2800">
                <a:sym typeface="Wingdings" pitchFamily="2" charset="2"/>
              </a:rPr>
              <a:t> (00000000)</a:t>
            </a:r>
            <a:r>
              <a:rPr lang="de-DE" sz="2800" baseline="-25000">
                <a:sym typeface="Wingdings" pitchFamily="2" charset="2"/>
              </a:rPr>
              <a:t>2</a:t>
            </a:r>
            <a:r>
              <a:rPr lang="de-DE" sz="2800">
                <a:sym typeface="Wingdings" pitchFamily="2" charset="2"/>
              </a:rPr>
              <a:t> = 0 </a:t>
            </a:r>
          </a:p>
          <a:p>
            <a:r>
              <a:rPr lang="de-DE" sz="2800">
                <a:sym typeface="Wingdings" pitchFamily="2" charset="2"/>
              </a:rPr>
              <a:t>erhöht.</a:t>
            </a:r>
          </a:p>
          <a:p>
            <a:endParaRPr lang="de-DE" sz="2800">
              <a:sym typeface="Wingdings" pitchFamily="2" charset="2"/>
            </a:endParaRPr>
          </a:p>
          <a:p>
            <a:r>
              <a:rPr lang="de-DE" sz="2800">
                <a:sym typeface="Wingdings" pitchFamily="2" charset="2"/>
              </a:rPr>
              <a:t>Daher Beginn der Bestrahlung trotz fehlerhafter Einstellung</a:t>
            </a:r>
            <a:r>
              <a:rPr lang="de-DE">
                <a:sym typeface="Wingdings" pitchFamily="2" charset="2"/>
              </a:rPr>
              <a:t>!</a:t>
            </a:r>
            <a:endParaRPr lang="de-DE"/>
          </a:p>
        </p:txBody>
      </p:sp>
      <p:sp>
        <p:nvSpPr>
          <p:cNvPr id="59395" name="Line 3"/>
          <p:cNvSpPr>
            <a:spLocks noChangeShapeType="1"/>
          </p:cNvSpPr>
          <p:nvPr/>
        </p:nvSpPr>
        <p:spPr bwMode="auto">
          <a:xfrm>
            <a:off x="2520950" y="4510088"/>
            <a:ext cx="0" cy="431800"/>
          </a:xfrm>
          <a:prstGeom prst="line">
            <a:avLst/>
          </a:prstGeom>
          <a:noFill/>
          <a:ln w="25400">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Grp="1" noChangeArrowheads="1"/>
          </p:cNvSpPr>
          <p:nvPr>
            <p:ph type="title"/>
          </p:nvPr>
        </p:nvSpPr>
        <p:spPr>
          <a:xfrm>
            <a:off x="685800" y="333375"/>
            <a:ext cx="7772400" cy="1143000"/>
          </a:xfrm>
        </p:spPr>
        <p:txBody>
          <a:bodyPr/>
          <a:lstStyle/>
          <a:p>
            <a:pPr eaLnBrk="1" hangingPunct="1"/>
            <a:r>
              <a:rPr lang="en-US" dirty="0" err="1" smtClean="0"/>
              <a:t>Fehler</a:t>
            </a:r>
            <a:r>
              <a:rPr lang="en-US" dirty="0" smtClean="0"/>
              <a:t> </a:t>
            </a:r>
            <a:r>
              <a:rPr lang="en-US" dirty="0" err="1" smtClean="0"/>
              <a:t>durch</a:t>
            </a:r>
            <a:r>
              <a:rPr lang="en-US" dirty="0" smtClean="0"/>
              <a:t> User Interface</a:t>
            </a:r>
          </a:p>
        </p:txBody>
      </p:sp>
      <p:pic>
        <p:nvPicPr>
          <p:cNvPr id="60419" name="Picture 5" descr="Therac_5"/>
          <p:cNvPicPr>
            <a:picLocks noGrp="1" noChangeAspect="1" noChangeArrowheads="1"/>
          </p:cNvPicPr>
          <p:nvPr>
            <p:ph idx="1"/>
          </p:nvPr>
        </p:nvPicPr>
        <p:blipFill>
          <a:blip r:embed="rId3" cstate="print"/>
          <a:srcRect/>
          <a:stretch>
            <a:fillRect/>
          </a:stretch>
        </p:blipFill>
        <p:spPr>
          <a:xfrm>
            <a:off x="579438" y="1628775"/>
            <a:ext cx="8240712" cy="4964113"/>
          </a:xfr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SpaceShipTwo</a:t>
            </a:r>
            <a:r>
              <a:rPr lang="en-US" dirty="0" smtClean="0"/>
              <a:t>: </a:t>
            </a:r>
            <a:endParaRPr lang="en-US" dirty="0"/>
          </a:p>
        </p:txBody>
      </p:sp>
      <p:sp>
        <p:nvSpPr>
          <p:cNvPr id="5" name="Textfeld 4"/>
          <p:cNvSpPr txBox="1"/>
          <p:nvPr/>
        </p:nvSpPr>
        <p:spPr>
          <a:xfrm>
            <a:off x="308568" y="5013176"/>
            <a:ext cx="8835432" cy="1569660"/>
          </a:xfrm>
          <a:prstGeom prst="rect">
            <a:avLst/>
          </a:prstGeom>
          <a:noFill/>
        </p:spPr>
        <p:txBody>
          <a:bodyPr wrap="none" rtlCol="0">
            <a:spAutoFit/>
          </a:bodyPr>
          <a:lstStyle/>
          <a:p>
            <a:r>
              <a:rPr lang="en-US" dirty="0" smtClean="0"/>
              <a:t>Virgin Galactic </a:t>
            </a:r>
            <a:r>
              <a:rPr lang="en-US" dirty="0" err="1" smtClean="0"/>
              <a:t>SpaceShipTwo</a:t>
            </a:r>
            <a:r>
              <a:rPr lang="en-US" dirty="0" smtClean="0"/>
              <a:t>, 31.Oktober 2014:</a:t>
            </a:r>
          </a:p>
          <a:p>
            <a:r>
              <a:rPr lang="en-US" dirty="0" smtClean="0"/>
              <a:t>Copilot apparently unlocked the vehicle's "feathering" system — </a:t>
            </a:r>
          </a:p>
          <a:p>
            <a:r>
              <a:rPr lang="en-US" dirty="0" smtClean="0"/>
              <a:t>which rotates </a:t>
            </a:r>
            <a:r>
              <a:rPr lang="en-US" dirty="0" err="1" smtClean="0"/>
              <a:t>SpaceShipTwo's</a:t>
            </a:r>
            <a:r>
              <a:rPr lang="en-US" dirty="0" smtClean="0"/>
              <a:t> tail booms upward to increase stability </a:t>
            </a:r>
          </a:p>
          <a:p>
            <a:r>
              <a:rPr lang="en-US" dirty="0" smtClean="0"/>
              <a:t>and drag during re-entry — too soon.</a:t>
            </a:r>
            <a:endParaRPr lang="en-US" dirty="0"/>
          </a:p>
        </p:txBody>
      </p:sp>
      <p:pic>
        <p:nvPicPr>
          <p:cNvPr id="6" name="Grafik 5" descr="NTSB_Go-Team_inspects_a_tail_section_of_VSS_Enterprise.jpg"/>
          <p:cNvPicPr>
            <a:picLocks noChangeAspect="1"/>
          </p:cNvPicPr>
          <p:nvPr/>
        </p:nvPicPr>
        <p:blipFill>
          <a:blip r:embed="rId2" cstate="print"/>
          <a:stretch>
            <a:fillRect/>
          </a:stretch>
        </p:blipFill>
        <p:spPr>
          <a:xfrm>
            <a:off x="2476500" y="2247900"/>
            <a:ext cx="4191000" cy="2362200"/>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3568" y="2996952"/>
            <a:ext cx="8130816" cy="1384995"/>
          </a:xfrm>
          <a:prstGeom prst="rect">
            <a:avLst/>
          </a:prstGeom>
          <a:noFill/>
        </p:spPr>
        <p:txBody>
          <a:bodyPr wrap="none" rtlCol="0">
            <a:spAutoFit/>
          </a:bodyPr>
          <a:lstStyle/>
          <a:p>
            <a:r>
              <a:rPr lang="en-US" sz="2800" dirty="0" err="1" smtClean="0"/>
              <a:t>Der</a:t>
            </a:r>
            <a:r>
              <a:rPr lang="en-US" sz="2800" dirty="0" smtClean="0"/>
              <a:t> </a:t>
            </a:r>
            <a:r>
              <a:rPr lang="en-US" sz="2800" dirty="0" err="1" smtClean="0"/>
              <a:t>Programm</a:t>
            </a:r>
            <a:r>
              <a:rPr lang="en-US" sz="2800" dirty="0" smtClean="0"/>
              <a:t>-Code war </a:t>
            </a:r>
            <a:r>
              <a:rPr lang="en-US" sz="2800" dirty="0" err="1" smtClean="0"/>
              <a:t>verfasst</a:t>
            </a:r>
            <a:r>
              <a:rPr lang="en-US" sz="2800" dirty="0" smtClean="0"/>
              <a:t> von </a:t>
            </a:r>
            <a:r>
              <a:rPr lang="en-US" sz="2800" dirty="0" err="1" smtClean="0"/>
              <a:t>einem</a:t>
            </a:r>
            <a:r>
              <a:rPr lang="en-US" sz="2800" dirty="0" smtClean="0"/>
              <a:t> </a:t>
            </a:r>
            <a:r>
              <a:rPr lang="en-US" sz="2800" dirty="0" err="1" smtClean="0"/>
              <a:t>einzigen</a:t>
            </a:r>
            <a:endParaRPr lang="en-US" sz="2800" dirty="0" smtClean="0"/>
          </a:p>
          <a:p>
            <a:r>
              <a:rPr lang="en-US" sz="2800" dirty="0" smtClean="0"/>
              <a:t>Software-</a:t>
            </a:r>
            <a:r>
              <a:rPr lang="en-US" sz="2800" dirty="0" err="1" smtClean="0"/>
              <a:t>Entwickler</a:t>
            </a:r>
            <a:r>
              <a:rPr lang="en-US" sz="2800" dirty="0" smtClean="0"/>
              <a:t>, </a:t>
            </a:r>
            <a:r>
              <a:rPr lang="en-US" sz="2800" dirty="0" err="1" smtClean="0"/>
              <a:t>ohne</a:t>
            </a:r>
            <a:r>
              <a:rPr lang="en-US" sz="2800" dirty="0" smtClean="0"/>
              <a:t> </a:t>
            </a:r>
            <a:r>
              <a:rPr lang="en-US" sz="2800" dirty="0" err="1" smtClean="0"/>
              <a:t>Kommentare</a:t>
            </a:r>
            <a:r>
              <a:rPr lang="en-US" sz="2800" dirty="0" smtClean="0"/>
              <a:t> </a:t>
            </a:r>
            <a:r>
              <a:rPr lang="en-US" sz="2800" dirty="0" err="1" smtClean="0"/>
              <a:t>oder</a:t>
            </a:r>
            <a:r>
              <a:rPr lang="en-US" sz="2800" dirty="0" smtClean="0"/>
              <a:t> </a:t>
            </a:r>
            <a:r>
              <a:rPr lang="en-US" sz="2800" dirty="0" err="1" smtClean="0"/>
              <a:t>nützliche</a:t>
            </a:r>
            <a:endParaRPr lang="en-US" sz="2800" dirty="0" smtClean="0"/>
          </a:p>
          <a:p>
            <a:r>
              <a:rPr lang="en-US" sz="2800" dirty="0" err="1" smtClean="0"/>
              <a:t>Fehlermeldungen</a:t>
            </a:r>
            <a:r>
              <a:rPr lang="en-US" sz="2800" dirty="0" smtClean="0"/>
              <a:t>.</a:t>
            </a:r>
          </a:p>
        </p:txBody>
      </p:sp>
      <p:sp>
        <p:nvSpPr>
          <p:cNvPr id="4" name="Rechteck 3"/>
          <p:cNvSpPr/>
          <p:nvPr/>
        </p:nvSpPr>
        <p:spPr>
          <a:xfrm>
            <a:off x="683568" y="548680"/>
            <a:ext cx="7560840" cy="1384995"/>
          </a:xfrm>
          <a:prstGeom prst="rect">
            <a:avLst/>
          </a:prstGeom>
        </p:spPr>
        <p:txBody>
          <a:bodyPr wrap="square">
            <a:spAutoFit/>
          </a:bodyPr>
          <a:lstStyle/>
          <a:p>
            <a:pPr indent="-457200"/>
            <a:r>
              <a:rPr lang="de-DE" sz="2800" dirty="0" smtClean="0"/>
              <a:t>Auf diese Arte wurden mehrere Patienten bei der Behandlung schwer verletzt, zwei starben sogar kurz nach der Bestrahlung.</a:t>
            </a:r>
            <a:endParaRPr lang="de-DE" sz="2800" dirty="0"/>
          </a:p>
        </p:txBody>
      </p:sp>
      <p:sp>
        <p:nvSpPr>
          <p:cNvPr id="5" name="Rechteck 4"/>
          <p:cNvSpPr/>
          <p:nvPr/>
        </p:nvSpPr>
        <p:spPr>
          <a:xfrm>
            <a:off x="683568" y="4797152"/>
            <a:ext cx="7776864" cy="954107"/>
          </a:xfrm>
          <a:prstGeom prst="rect">
            <a:avLst/>
          </a:prstGeom>
        </p:spPr>
        <p:txBody>
          <a:bodyPr wrap="square">
            <a:spAutoFit/>
          </a:bodyPr>
          <a:lstStyle/>
          <a:p>
            <a:r>
              <a:rPr lang="en-US" sz="2800" dirty="0" smtClean="0"/>
              <a:t>Computer-</a:t>
            </a:r>
            <a:r>
              <a:rPr lang="en-US" sz="2800" dirty="0" err="1" smtClean="0"/>
              <a:t>Euphorie</a:t>
            </a:r>
            <a:r>
              <a:rPr lang="en-US" sz="2800" dirty="0" smtClean="0"/>
              <a:t> 1980:  </a:t>
            </a:r>
          </a:p>
          <a:p>
            <a:r>
              <a:rPr lang="en-US" sz="2800" dirty="0" smtClean="0"/>
              <a:t>                        Software </a:t>
            </a:r>
            <a:r>
              <a:rPr lang="en-US" sz="2800" dirty="0" err="1" smtClean="0"/>
              <a:t>ist</a:t>
            </a:r>
            <a:r>
              <a:rPr lang="en-US" sz="2800" dirty="0" smtClean="0"/>
              <a:t> </a:t>
            </a:r>
            <a:r>
              <a:rPr lang="en-US" sz="2800" dirty="0" err="1" smtClean="0"/>
              <a:t>unfehlbar</a:t>
            </a:r>
            <a:r>
              <a:rPr lang="en-US" sz="2800" dirty="0" smtClean="0"/>
              <a:t>!</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333375"/>
            <a:ext cx="7772400" cy="1143000"/>
          </a:xfrm>
        </p:spPr>
        <p:txBody>
          <a:bodyPr/>
          <a:lstStyle/>
          <a:p>
            <a:pPr eaLnBrk="1" hangingPunct="1"/>
            <a:r>
              <a:rPr lang="en-US" dirty="0" smtClean="0">
                <a:solidFill>
                  <a:schemeClr val="bg1"/>
                </a:solidFill>
              </a:rPr>
              <a:t>Denver </a:t>
            </a:r>
            <a:r>
              <a:rPr lang="en-US" dirty="0" err="1" smtClean="0">
                <a:solidFill>
                  <a:schemeClr val="bg1"/>
                </a:solidFill>
              </a:rPr>
              <a:t>Flughafen</a:t>
            </a:r>
            <a:endParaRPr lang="en-US" dirty="0" smtClean="0">
              <a:solidFill>
                <a:schemeClr val="bg1"/>
              </a:solidFill>
            </a:endParaRPr>
          </a:p>
        </p:txBody>
      </p:sp>
      <p:sp>
        <p:nvSpPr>
          <p:cNvPr id="61443" name="Text Box 4"/>
          <p:cNvSpPr txBox="1">
            <a:spLocks noChangeArrowheads="1"/>
          </p:cNvSpPr>
          <p:nvPr/>
        </p:nvSpPr>
        <p:spPr bwMode="auto">
          <a:xfrm>
            <a:off x="900113" y="1628800"/>
            <a:ext cx="7343775" cy="1552575"/>
          </a:xfrm>
          <a:prstGeom prst="rect">
            <a:avLst/>
          </a:prstGeom>
          <a:noFill/>
          <a:ln w="9525">
            <a:noFill/>
            <a:miter lim="800000"/>
            <a:headEnd/>
            <a:tailEnd/>
          </a:ln>
        </p:spPr>
        <p:txBody>
          <a:bodyPr>
            <a:spAutoFit/>
          </a:bodyPr>
          <a:lstStyle/>
          <a:p>
            <a:r>
              <a:rPr lang="de-DE" dirty="0">
                <a:solidFill>
                  <a:schemeClr val="bg1"/>
                </a:solidFill>
              </a:rPr>
              <a:t>2 Jahre Verzögerung der Flughafen-Eröffnung 1993-1995, da das automatische Gepäcksystem nicht funktionierte. 2005 wurde das automatische Gepäcksystem ganz aufgegeben.</a:t>
            </a:r>
          </a:p>
        </p:txBody>
      </p:sp>
      <p:pic>
        <p:nvPicPr>
          <p:cNvPr id="61444" name="Picture 17" descr="DIA"/>
          <p:cNvPicPr>
            <a:picLocks noGrp="1" noChangeAspect="1" noChangeArrowheads="1"/>
          </p:cNvPicPr>
          <p:nvPr>
            <p:ph idx="1"/>
          </p:nvPr>
        </p:nvPicPr>
        <p:blipFill>
          <a:blip r:embed="rId3" cstate="print"/>
          <a:srcRect/>
          <a:stretch>
            <a:fillRect/>
          </a:stretch>
        </p:blipFill>
        <p:spPr>
          <a:xfrm>
            <a:off x="493713" y="3540125"/>
            <a:ext cx="8255000" cy="2913063"/>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descr="den_2"/>
          <p:cNvPicPr>
            <a:picLocks noChangeAspect="1" noChangeArrowheads="1"/>
          </p:cNvPicPr>
          <p:nvPr/>
        </p:nvPicPr>
        <p:blipFill>
          <a:blip r:embed="rId3" cstate="print"/>
          <a:srcRect/>
          <a:stretch>
            <a:fillRect/>
          </a:stretch>
        </p:blipFill>
        <p:spPr bwMode="auto">
          <a:xfrm>
            <a:off x="-776288" y="-352425"/>
            <a:ext cx="10696576" cy="756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de-DE" sz="4000" dirty="0" smtClean="0">
                <a:solidFill>
                  <a:schemeClr val="bg1"/>
                </a:solidFill>
              </a:rPr>
              <a:t>Ziel des automatischen Gepäcksystems:</a:t>
            </a:r>
          </a:p>
        </p:txBody>
      </p:sp>
      <p:sp>
        <p:nvSpPr>
          <p:cNvPr id="63491" name="Rectangle 3"/>
          <p:cNvSpPr>
            <a:spLocks noGrp="1" noChangeArrowheads="1"/>
          </p:cNvSpPr>
          <p:nvPr>
            <p:ph type="body" sz="half" idx="1"/>
          </p:nvPr>
        </p:nvSpPr>
        <p:spPr>
          <a:xfrm>
            <a:off x="685800" y="1981200"/>
            <a:ext cx="8134350" cy="2960688"/>
          </a:xfrm>
        </p:spPr>
        <p:txBody>
          <a:bodyPr/>
          <a:lstStyle/>
          <a:p>
            <a:pPr eaLnBrk="1" hangingPunct="1"/>
            <a:r>
              <a:rPr lang="de-DE" sz="2800" dirty="0" smtClean="0">
                <a:solidFill>
                  <a:schemeClr val="bg1"/>
                </a:solidFill>
              </a:rPr>
              <a:t>Vollautomatischer </a:t>
            </a:r>
            <a:r>
              <a:rPr lang="de-DE" sz="2800" dirty="0" err="1" smtClean="0">
                <a:solidFill>
                  <a:schemeClr val="bg1"/>
                </a:solidFill>
              </a:rPr>
              <a:t>Be</a:t>
            </a:r>
            <a:r>
              <a:rPr lang="de-DE" sz="2800" dirty="0" smtClean="0">
                <a:solidFill>
                  <a:schemeClr val="bg1"/>
                </a:solidFill>
              </a:rPr>
              <a:t>- und </a:t>
            </a:r>
            <a:r>
              <a:rPr lang="de-DE" sz="2800" dirty="0" err="1" smtClean="0">
                <a:solidFill>
                  <a:schemeClr val="bg1"/>
                </a:solidFill>
              </a:rPr>
              <a:t>Entladevorgang</a:t>
            </a:r>
            <a:r>
              <a:rPr lang="de-DE" sz="2800" dirty="0" smtClean="0">
                <a:solidFill>
                  <a:schemeClr val="bg1"/>
                </a:solidFill>
              </a:rPr>
              <a:t> für alle Fluglinien</a:t>
            </a:r>
          </a:p>
          <a:p>
            <a:pPr eaLnBrk="1" hangingPunct="1"/>
            <a:r>
              <a:rPr lang="de-DE" sz="2800" dirty="0" smtClean="0">
                <a:solidFill>
                  <a:schemeClr val="bg1"/>
                </a:solidFill>
              </a:rPr>
              <a:t>Schnelles Zurücklegen der langen Transportwege (25 km Gleise)</a:t>
            </a:r>
          </a:p>
          <a:p>
            <a:pPr eaLnBrk="1" hangingPunct="1"/>
            <a:r>
              <a:rPr lang="de-DE" sz="2800" dirty="0" smtClean="0">
                <a:solidFill>
                  <a:schemeClr val="bg1"/>
                </a:solidFill>
              </a:rPr>
              <a:t>Gepäck benötigt dieselbe Zeit wie der Passagier selbst</a:t>
            </a:r>
          </a:p>
        </p:txBody>
      </p:sp>
      <p:pic>
        <p:nvPicPr>
          <p:cNvPr id="63492" name="Picture 4" descr="band"/>
          <p:cNvPicPr>
            <a:picLocks noGrp="1" noChangeAspect="1" noChangeArrowheads="1"/>
          </p:cNvPicPr>
          <p:nvPr>
            <p:ph sz="quarter" idx="2"/>
          </p:nvPr>
        </p:nvPicPr>
        <p:blipFill>
          <a:blip r:embed="rId3" cstate="print"/>
          <a:srcRect/>
          <a:stretch>
            <a:fillRect/>
          </a:stretch>
        </p:blipFill>
        <p:spPr>
          <a:xfrm>
            <a:off x="1476375" y="4725988"/>
            <a:ext cx="3382963" cy="2000250"/>
          </a:xfrm>
          <a:noFill/>
        </p:spPr>
      </p:pic>
      <p:pic>
        <p:nvPicPr>
          <p:cNvPr id="63493" name="Picture 9" descr="baender"/>
          <p:cNvPicPr>
            <a:picLocks noGrp="1" noChangeAspect="1" noChangeArrowheads="1"/>
          </p:cNvPicPr>
          <p:nvPr>
            <p:ph sz="quarter" idx="3"/>
          </p:nvPr>
        </p:nvPicPr>
        <p:blipFill>
          <a:blip r:embed="rId4" cstate="print"/>
          <a:srcRect/>
          <a:stretch>
            <a:fillRect/>
          </a:stretch>
        </p:blipFill>
        <p:spPr>
          <a:xfrm>
            <a:off x="5014913" y="4721225"/>
            <a:ext cx="3140075" cy="1981200"/>
          </a:xfr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de-DE" dirty="0" smtClean="0">
                <a:solidFill>
                  <a:schemeClr val="bg1"/>
                </a:solidFill>
              </a:rPr>
              <a:t>Umfang des Projekts</a:t>
            </a:r>
          </a:p>
        </p:txBody>
      </p:sp>
      <p:sp>
        <p:nvSpPr>
          <p:cNvPr id="64515" name="Rectangle 3"/>
          <p:cNvSpPr>
            <a:spLocks noGrp="1" noChangeArrowheads="1"/>
          </p:cNvSpPr>
          <p:nvPr>
            <p:ph type="body" idx="1"/>
          </p:nvPr>
        </p:nvSpPr>
        <p:spPr>
          <a:xfrm>
            <a:off x="611560" y="1978496"/>
            <a:ext cx="7772400" cy="4114800"/>
          </a:xfrm>
        </p:spPr>
        <p:txBody>
          <a:bodyPr/>
          <a:lstStyle/>
          <a:p>
            <a:pPr eaLnBrk="1" hangingPunct="1">
              <a:lnSpc>
                <a:spcPct val="90000"/>
              </a:lnSpc>
            </a:pPr>
            <a:r>
              <a:rPr lang="de-DE" sz="2400" dirty="0" smtClean="0">
                <a:solidFill>
                  <a:schemeClr val="bg1"/>
                </a:solidFill>
              </a:rPr>
              <a:t>300 Rechner (PC) in 8 Kontrollräumen</a:t>
            </a:r>
          </a:p>
          <a:p>
            <a:pPr eaLnBrk="1" hangingPunct="1">
              <a:lnSpc>
                <a:spcPct val="90000"/>
              </a:lnSpc>
            </a:pPr>
            <a:r>
              <a:rPr lang="de-DE" sz="2400" dirty="0" err="1" smtClean="0">
                <a:solidFill>
                  <a:schemeClr val="bg1"/>
                </a:solidFill>
              </a:rPr>
              <a:t>Highspeed</a:t>
            </a:r>
            <a:r>
              <a:rPr lang="de-DE" sz="2400" dirty="0" smtClean="0">
                <a:solidFill>
                  <a:schemeClr val="bg1"/>
                </a:solidFill>
              </a:rPr>
              <a:t> Glasfasernetz</a:t>
            </a:r>
          </a:p>
          <a:p>
            <a:pPr eaLnBrk="1" hangingPunct="1">
              <a:lnSpc>
                <a:spcPct val="90000"/>
              </a:lnSpc>
            </a:pPr>
            <a:r>
              <a:rPr lang="de-DE" sz="2400" dirty="0" smtClean="0">
                <a:solidFill>
                  <a:schemeClr val="bg1"/>
                </a:solidFill>
              </a:rPr>
              <a:t>14 Millionen Fuß Kabel</a:t>
            </a:r>
          </a:p>
          <a:p>
            <a:pPr eaLnBrk="1" hangingPunct="1">
              <a:lnSpc>
                <a:spcPct val="90000"/>
              </a:lnSpc>
            </a:pPr>
            <a:r>
              <a:rPr lang="de-DE" sz="2400" dirty="0" smtClean="0">
                <a:solidFill>
                  <a:schemeClr val="bg1"/>
                </a:solidFill>
              </a:rPr>
              <a:t>56 Barcode-Leser</a:t>
            </a:r>
          </a:p>
          <a:p>
            <a:pPr eaLnBrk="1" hangingPunct="1">
              <a:lnSpc>
                <a:spcPct val="90000"/>
              </a:lnSpc>
            </a:pPr>
            <a:r>
              <a:rPr lang="de-DE" sz="2400" dirty="0" smtClean="0">
                <a:solidFill>
                  <a:schemeClr val="bg1"/>
                </a:solidFill>
              </a:rPr>
              <a:t>400 Frequenzlesegeräte</a:t>
            </a:r>
          </a:p>
          <a:p>
            <a:pPr eaLnBrk="1" hangingPunct="1">
              <a:lnSpc>
                <a:spcPct val="90000"/>
              </a:lnSpc>
            </a:pPr>
            <a:r>
              <a:rPr lang="de-DE" sz="2400" dirty="0" smtClean="0">
                <a:solidFill>
                  <a:schemeClr val="bg1"/>
                </a:solidFill>
              </a:rPr>
              <a:t>22 Meilen Schienen, 6 Meilen Fließband</a:t>
            </a:r>
          </a:p>
          <a:p>
            <a:pPr eaLnBrk="1" hangingPunct="1">
              <a:lnSpc>
                <a:spcPct val="90000"/>
              </a:lnSpc>
            </a:pPr>
            <a:r>
              <a:rPr lang="de-DE" sz="2400" dirty="0" smtClean="0">
                <a:solidFill>
                  <a:schemeClr val="bg1"/>
                </a:solidFill>
              </a:rPr>
              <a:t>3100 Standardwägen und 450 Wägen für Übergrößen</a:t>
            </a:r>
          </a:p>
          <a:p>
            <a:pPr eaLnBrk="1" hangingPunct="1">
              <a:lnSpc>
                <a:spcPct val="90000"/>
              </a:lnSpc>
            </a:pPr>
            <a:r>
              <a:rPr lang="de-DE" sz="2400" dirty="0" smtClean="0">
                <a:solidFill>
                  <a:schemeClr val="bg1"/>
                </a:solidFill>
              </a:rPr>
              <a:t>60 „Destination Code </a:t>
            </a:r>
            <a:r>
              <a:rPr lang="de-DE" sz="2400" dirty="0" err="1" smtClean="0">
                <a:solidFill>
                  <a:schemeClr val="bg1"/>
                </a:solidFill>
              </a:rPr>
              <a:t>Vehicles</a:t>
            </a:r>
            <a:r>
              <a:rPr lang="de-DE" sz="2400" dirty="0" smtClean="0">
                <a:solidFill>
                  <a:schemeClr val="bg1"/>
                </a:solidFill>
              </a:rPr>
              <a:t>“ pro Minute und Track</a:t>
            </a:r>
          </a:p>
          <a:p>
            <a:pPr eaLnBrk="1" hangingPunct="1">
              <a:lnSpc>
                <a:spcPct val="90000"/>
              </a:lnSpc>
            </a:pPr>
            <a:r>
              <a:rPr lang="de-DE" sz="2400" dirty="0" smtClean="0">
                <a:solidFill>
                  <a:schemeClr val="bg1"/>
                </a:solidFill>
              </a:rPr>
              <a:t>100000 Motoren und 92 „Programmable </a:t>
            </a:r>
            <a:r>
              <a:rPr lang="de-DE" sz="2400" dirty="0" err="1" smtClean="0">
                <a:solidFill>
                  <a:schemeClr val="bg1"/>
                </a:solidFill>
              </a:rPr>
              <a:t>Logic</a:t>
            </a:r>
            <a:r>
              <a:rPr lang="de-DE" sz="2400" dirty="0" smtClean="0">
                <a:solidFill>
                  <a:schemeClr val="bg1"/>
                </a:solidFill>
              </a:rPr>
              <a:t> Controller“ für die Steuerung der Motoren und Weichen</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4" descr="den_5"/>
          <p:cNvPicPr>
            <a:picLocks noGrp="1" noChangeAspect="1" noChangeArrowheads="1"/>
          </p:cNvPicPr>
          <p:nvPr>
            <p:ph/>
          </p:nvPr>
        </p:nvPicPr>
        <p:blipFill>
          <a:blip r:embed="rId3" cstate="print"/>
          <a:srcRect/>
          <a:stretch>
            <a:fillRect/>
          </a:stretch>
        </p:blipFill>
        <p:spPr>
          <a:xfrm>
            <a:off x="0" y="120650"/>
            <a:ext cx="9144000" cy="6465888"/>
          </a:xfr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den_6"/>
          <p:cNvPicPr>
            <a:picLocks noChangeAspect="1" noChangeArrowheads="1"/>
          </p:cNvPicPr>
          <p:nvPr/>
        </p:nvPicPr>
        <p:blipFill>
          <a:blip r:embed="rId3" cstate="print"/>
          <a:srcRect/>
          <a:stretch>
            <a:fillRect/>
          </a:stretch>
        </p:blipFill>
        <p:spPr bwMode="auto">
          <a:xfrm>
            <a:off x="-774700" y="-352425"/>
            <a:ext cx="10693400" cy="756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den_7"/>
          <p:cNvPicPr>
            <a:picLocks noChangeAspect="1" noChangeArrowheads="1"/>
          </p:cNvPicPr>
          <p:nvPr/>
        </p:nvPicPr>
        <p:blipFill>
          <a:blip r:embed="rId3" cstate="print"/>
          <a:srcRect l="7423" t="4755" r="7735" b="4768"/>
          <a:stretch>
            <a:fillRect/>
          </a:stretch>
        </p:blipFill>
        <p:spPr bwMode="auto">
          <a:xfrm>
            <a:off x="0" y="-26988"/>
            <a:ext cx="9180513" cy="69119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4" descr="den_8"/>
          <p:cNvPicPr>
            <a:picLocks noChangeAspect="1" noChangeArrowheads="1"/>
          </p:cNvPicPr>
          <p:nvPr/>
        </p:nvPicPr>
        <p:blipFill>
          <a:blip r:embed="rId3" cstate="print"/>
          <a:srcRect/>
          <a:stretch>
            <a:fillRect/>
          </a:stretch>
        </p:blipFill>
        <p:spPr bwMode="auto">
          <a:xfrm>
            <a:off x="-774700" y="-352425"/>
            <a:ext cx="10693400" cy="756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den_9"/>
          <p:cNvPicPr>
            <a:picLocks noChangeAspect="1" noChangeArrowheads="1"/>
          </p:cNvPicPr>
          <p:nvPr/>
        </p:nvPicPr>
        <p:blipFill>
          <a:blip r:embed="rId3" cstate="print"/>
          <a:srcRect/>
          <a:stretch>
            <a:fillRect/>
          </a:stretch>
        </p:blipFill>
        <p:spPr bwMode="auto">
          <a:xfrm>
            <a:off x="-774700" y="-352425"/>
            <a:ext cx="10693400" cy="7562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Boeing </a:t>
            </a:r>
            <a:r>
              <a:rPr lang="en-US" dirty="0" err="1" smtClean="0"/>
              <a:t>dreamliner</a:t>
            </a:r>
            <a:r>
              <a:rPr lang="en-US" dirty="0" smtClean="0"/>
              <a:t>, 1.5.2015</a:t>
            </a:r>
            <a:endParaRPr lang="en-US" dirty="0"/>
          </a:p>
        </p:txBody>
      </p:sp>
      <p:sp>
        <p:nvSpPr>
          <p:cNvPr id="9" name="Rechteck 8"/>
          <p:cNvSpPr/>
          <p:nvPr/>
        </p:nvSpPr>
        <p:spPr>
          <a:xfrm>
            <a:off x="683568" y="1700808"/>
            <a:ext cx="7704856" cy="830997"/>
          </a:xfrm>
          <a:prstGeom prst="rect">
            <a:avLst/>
          </a:prstGeom>
        </p:spPr>
        <p:txBody>
          <a:bodyPr wrap="square">
            <a:spAutoFit/>
          </a:bodyPr>
          <a:lstStyle/>
          <a:p>
            <a:r>
              <a:rPr lang="en-US" b="1" dirty="0" smtClean="0"/>
              <a:t>Boeing's </a:t>
            </a:r>
            <a:r>
              <a:rPr lang="en-US" b="1" dirty="0" err="1" smtClean="0"/>
              <a:t>Dreamliner</a:t>
            </a:r>
            <a:r>
              <a:rPr lang="en-US" b="1" dirty="0" smtClean="0"/>
              <a:t> Has a Bug That Can Make It Lose Power Mid-Air </a:t>
            </a:r>
            <a:endParaRPr lang="en-US" b="1" dirty="0"/>
          </a:p>
        </p:txBody>
      </p:sp>
      <p:sp>
        <p:nvSpPr>
          <p:cNvPr id="10" name="Textfeld 9"/>
          <p:cNvSpPr txBox="1"/>
          <p:nvPr/>
        </p:nvSpPr>
        <p:spPr>
          <a:xfrm>
            <a:off x="971600" y="5469031"/>
            <a:ext cx="7547259" cy="1200329"/>
          </a:xfrm>
          <a:prstGeom prst="rect">
            <a:avLst/>
          </a:prstGeom>
          <a:noFill/>
        </p:spPr>
        <p:txBody>
          <a:bodyPr wrap="none" rtlCol="0">
            <a:spAutoFit/>
          </a:bodyPr>
          <a:lstStyle/>
          <a:p>
            <a:r>
              <a:rPr lang="en-US" dirty="0" err="1" smtClean="0"/>
              <a:t>Ist</a:t>
            </a:r>
            <a:r>
              <a:rPr lang="en-US" dirty="0" smtClean="0"/>
              <a:t> </a:t>
            </a:r>
            <a:r>
              <a:rPr lang="en-US" dirty="0" err="1" smtClean="0"/>
              <a:t>ein</a:t>
            </a:r>
            <a:r>
              <a:rPr lang="en-US" dirty="0" smtClean="0"/>
              <a:t> </a:t>
            </a:r>
            <a:r>
              <a:rPr lang="en-US" dirty="0" err="1" smtClean="0"/>
              <a:t>elektrischer</a:t>
            </a:r>
            <a:r>
              <a:rPr lang="en-US" dirty="0" smtClean="0"/>
              <a:t> </a:t>
            </a:r>
            <a:r>
              <a:rPr lang="en-US" dirty="0" err="1" smtClean="0"/>
              <a:t>Stromgenerator</a:t>
            </a:r>
            <a:r>
              <a:rPr lang="en-US" dirty="0" smtClean="0"/>
              <a:t> </a:t>
            </a:r>
            <a:r>
              <a:rPr lang="en-US" dirty="0" err="1" smtClean="0"/>
              <a:t>mehr</a:t>
            </a:r>
            <a:r>
              <a:rPr lang="en-US" dirty="0" smtClean="0"/>
              <a:t> </a:t>
            </a:r>
            <a:r>
              <a:rPr lang="en-US" dirty="0" err="1" smtClean="0"/>
              <a:t>als</a:t>
            </a:r>
            <a:r>
              <a:rPr lang="en-US" dirty="0" smtClean="0"/>
              <a:t> 8 </a:t>
            </a:r>
            <a:r>
              <a:rPr lang="en-US" dirty="0" err="1" smtClean="0"/>
              <a:t>Monate</a:t>
            </a:r>
            <a:r>
              <a:rPr lang="en-US" dirty="0" smtClean="0"/>
              <a:t> an, </a:t>
            </a:r>
          </a:p>
          <a:p>
            <a:r>
              <a:rPr lang="en-US" dirty="0" err="1" smtClean="0"/>
              <a:t>kommt</a:t>
            </a:r>
            <a:r>
              <a:rPr lang="en-US" dirty="0" smtClean="0"/>
              <a:t> </a:t>
            </a:r>
            <a:r>
              <a:rPr lang="en-US" dirty="0" err="1" smtClean="0"/>
              <a:t>es</a:t>
            </a:r>
            <a:r>
              <a:rPr lang="en-US" dirty="0" smtClean="0"/>
              <a:t> </a:t>
            </a:r>
            <a:r>
              <a:rPr lang="en-US" dirty="0" err="1" smtClean="0"/>
              <a:t>zu</a:t>
            </a:r>
            <a:r>
              <a:rPr lang="en-US" dirty="0" smtClean="0"/>
              <a:t> </a:t>
            </a:r>
            <a:r>
              <a:rPr lang="en-US" dirty="0" err="1" smtClean="0"/>
              <a:t>einem</a:t>
            </a:r>
            <a:r>
              <a:rPr lang="en-US" dirty="0" smtClean="0"/>
              <a:t>  “integer overflow” </a:t>
            </a:r>
            <a:r>
              <a:rPr lang="en-US" dirty="0" smtClean="0">
                <a:sym typeface="Wingdings" pitchFamily="2" charset="2"/>
              </a:rPr>
              <a:t> failsafe mode </a:t>
            </a:r>
          </a:p>
          <a:p>
            <a:r>
              <a:rPr lang="en-US" dirty="0" err="1" smtClean="0">
                <a:sym typeface="Wingdings" pitchFamily="2" charset="2"/>
              </a:rPr>
              <a:t>Stromabschaltung</a:t>
            </a:r>
            <a:r>
              <a:rPr lang="en-US" dirty="0" smtClean="0"/>
              <a:t>, </a:t>
            </a:r>
            <a:r>
              <a:rPr lang="en-US" dirty="0" err="1" smtClean="0"/>
              <a:t>z.B</a:t>
            </a:r>
            <a:r>
              <a:rPr lang="en-US" dirty="0" smtClean="0"/>
              <a:t>. </a:t>
            </a:r>
            <a:r>
              <a:rPr lang="en-US" dirty="0" err="1" smtClean="0"/>
              <a:t>auch</a:t>
            </a:r>
            <a:r>
              <a:rPr lang="en-US" dirty="0" smtClean="0"/>
              <a:t> </a:t>
            </a:r>
            <a:r>
              <a:rPr lang="en-US" dirty="0" err="1" smtClean="0"/>
              <a:t>während</a:t>
            </a:r>
            <a:r>
              <a:rPr lang="en-US" dirty="0" smtClean="0"/>
              <a:t> des </a:t>
            </a:r>
            <a:r>
              <a:rPr lang="en-US" dirty="0" err="1" smtClean="0"/>
              <a:t>Flugs</a:t>
            </a:r>
            <a:r>
              <a:rPr lang="en-US" dirty="0" smtClean="0"/>
              <a:t>.</a:t>
            </a:r>
            <a:endParaRPr lang="en-US" dirty="0"/>
          </a:p>
        </p:txBody>
      </p:sp>
      <p:pic>
        <p:nvPicPr>
          <p:cNvPr id="5" name="Grafik 4" descr="boeing_787_dreamliner-t2.jpg"/>
          <p:cNvPicPr>
            <a:picLocks noChangeAspect="1"/>
          </p:cNvPicPr>
          <p:nvPr/>
        </p:nvPicPr>
        <p:blipFill>
          <a:blip r:embed="rId2" cstate="print"/>
          <a:stretch>
            <a:fillRect/>
          </a:stretch>
        </p:blipFill>
        <p:spPr>
          <a:xfrm>
            <a:off x="2143125" y="2445990"/>
            <a:ext cx="4857750" cy="3143250"/>
          </a:xfrm>
          <a:prstGeom prst="rect">
            <a:avLst/>
          </a:prstGeom>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9552" y="-27384"/>
            <a:ext cx="7772400" cy="1143000"/>
          </a:xfrm>
        </p:spPr>
        <p:txBody>
          <a:bodyPr/>
          <a:lstStyle/>
          <a:p>
            <a:pPr algn="l"/>
            <a:r>
              <a:rPr lang="de-DE" b="1" dirty="0" smtClean="0">
                <a:solidFill>
                  <a:schemeClr val="bg1"/>
                </a:solidFill>
                <a:cs typeface="Arial" charset="0"/>
              </a:rPr>
              <a:t>Lösung:</a:t>
            </a:r>
            <a:endParaRPr lang="de-DE" b="1" dirty="0">
              <a:solidFill>
                <a:schemeClr val="bg1"/>
              </a:solidFill>
              <a:cs typeface="Arial" charset="0"/>
            </a:endParaRPr>
          </a:p>
        </p:txBody>
      </p:sp>
      <p:sp>
        <p:nvSpPr>
          <p:cNvPr id="41987" name="Rectangle 3"/>
          <p:cNvSpPr>
            <a:spLocks noGrp="1" noChangeArrowheads="1"/>
          </p:cNvSpPr>
          <p:nvPr>
            <p:ph type="body" idx="1"/>
          </p:nvPr>
        </p:nvSpPr>
        <p:spPr>
          <a:xfrm>
            <a:off x="323528" y="1052736"/>
            <a:ext cx="8712968" cy="1584176"/>
          </a:xfrm>
        </p:spPr>
        <p:txBody>
          <a:bodyPr/>
          <a:lstStyle/>
          <a:p>
            <a:pPr>
              <a:buNone/>
            </a:pPr>
            <a:r>
              <a:rPr lang="en-US" sz="2400" dirty="0" smtClean="0">
                <a:solidFill>
                  <a:schemeClr val="bg1"/>
                </a:solidFill>
              </a:rPr>
              <a:t>Von </a:t>
            </a:r>
            <a:r>
              <a:rPr lang="en-US" sz="2400" dirty="0" err="1" smtClean="0">
                <a:solidFill>
                  <a:schemeClr val="bg1"/>
                </a:solidFill>
              </a:rPr>
              <a:t>deutscher</a:t>
            </a:r>
            <a:r>
              <a:rPr lang="en-US" sz="2400" dirty="0" smtClean="0">
                <a:solidFill>
                  <a:schemeClr val="bg1"/>
                </a:solidFill>
              </a:rPr>
              <a:t> Firma </a:t>
            </a:r>
            <a:r>
              <a:rPr lang="en-US" sz="2400" dirty="0" err="1" smtClean="0">
                <a:solidFill>
                  <a:schemeClr val="bg1"/>
                </a:solidFill>
              </a:rPr>
              <a:t>Logplan</a:t>
            </a:r>
            <a:r>
              <a:rPr lang="en-US" sz="2400" dirty="0" smtClean="0">
                <a:solidFill>
                  <a:schemeClr val="bg1"/>
                </a:solidFill>
              </a:rPr>
              <a:t>:</a:t>
            </a:r>
          </a:p>
          <a:p>
            <a:pPr>
              <a:buNone/>
            </a:pPr>
            <a:r>
              <a:rPr lang="en-US" sz="2400" dirty="0" smtClean="0">
                <a:solidFill>
                  <a:schemeClr val="bg1"/>
                </a:solidFill>
              </a:rPr>
              <a:t>   </a:t>
            </a:r>
            <a:r>
              <a:rPr lang="en-US" sz="2400" dirty="0" err="1" smtClean="0">
                <a:solidFill>
                  <a:schemeClr val="bg1"/>
                </a:solidFill>
              </a:rPr>
              <a:t>Beschränkung</a:t>
            </a:r>
            <a:r>
              <a:rPr lang="en-US" sz="2400" dirty="0" smtClean="0">
                <a:solidFill>
                  <a:schemeClr val="bg1"/>
                </a:solidFill>
              </a:rPr>
              <a:t> des </a:t>
            </a:r>
            <a:r>
              <a:rPr lang="en-US" sz="2400" dirty="0" err="1" smtClean="0">
                <a:solidFill>
                  <a:schemeClr val="bg1"/>
                </a:solidFill>
              </a:rPr>
              <a:t>automatischen</a:t>
            </a:r>
            <a:r>
              <a:rPr lang="en-US" sz="2400" dirty="0" smtClean="0">
                <a:solidFill>
                  <a:schemeClr val="bg1"/>
                </a:solidFill>
              </a:rPr>
              <a:t> </a:t>
            </a:r>
            <a:r>
              <a:rPr lang="en-US" sz="2400" dirty="0" err="1" smtClean="0">
                <a:solidFill>
                  <a:schemeClr val="bg1"/>
                </a:solidFill>
              </a:rPr>
              <a:t>Gepäcktransports</a:t>
            </a:r>
            <a:r>
              <a:rPr lang="en-US" sz="2400" dirty="0" smtClean="0">
                <a:solidFill>
                  <a:schemeClr val="bg1"/>
                </a:solidFill>
              </a:rPr>
              <a:t> auf </a:t>
            </a:r>
            <a:r>
              <a:rPr lang="en-US" sz="2400" dirty="0" err="1" smtClean="0">
                <a:solidFill>
                  <a:schemeClr val="bg1"/>
                </a:solidFill>
              </a:rPr>
              <a:t>Teilbereich</a:t>
            </a:r>
            <a:r>
              <a:rPr lang="en-US" sz="2400" dirty="0" smtClean="0">
                <a:solidFill>
                  <a:schemeClr val="bg1"/>
                </a:solidFill>
              </a:rPr>
              <a:t>.</a:t>
            </a:r>
            <a:endParaRPr lang="en-US" sz="1000" dirty="0" smtClean="0">
              <a:solidFill>
                <a:schemeClr val="bg1"/>
              </a:solidFill>
            </a:endParaRPr>
          </a:p>
          <a:p>
            <a:pPr>
              <a:buNone/>
            </a:pPr>
            <a:r>
              <a:rPr lang="en-US" sz="2400" dirty="0" smtClean="0">
                <a:solidFill>
                  <a:schemeClr val="bg1"/>
                </a:solidFill>
              </a:rPr>
              <a:t>   </a:t>
            </a:r>
            <a:r>
              <a:rPr lang="en-US" sz="2400" dirty="0" err="1" smtClean="0">
                <a:solidFill>
                  <a:schemeClr val="bg1"/>
                </a:solidFill>
              </a:rPr>
              <a:t>Inzwischen</a:t>
            </a:r>
            <a:r>
              <a:rPr lang="en-US" sz="2400" dirty="0" smtClean="0">
                <a:solidFill>
                  <a:schemeClr val="bg1"/>
                </a:solidFill>
              </a:rPr>
              <a:t> </a:t>
            </a:r>
            <a:r>
              <a:rPr lang="en-US" sz="2400" dirty="0" err="1" smtClean="0">
                <a:solidFill>
                  <a:schemeClr val="bg1"/>
                </a:solidFill>
              </a:rPr>
              <a:t>wurde</a:t>
            </a:r>
            <a:r>
              <a:rPr lang="en-US" sz="2400" dirty="0" smtClean="0">
                <a:solidFill>
                  <a:schemeClr val="bg1"/>
                </a:solidFill>
              </a:rPr>
              <a:t> das </a:t>
            </a:r>
            <a:r>
              <a:rPr lang="en-US" sz="2400" dirty="0" err="1" smtClean="0">
                <a:solidFill>
                  <a:schemeClr val="bg1"/>
                </a:solidFill>
              </a:rPr>
              <a:t>automatische</a:t>
            </a:r>
            <a:r>
              <a:rPr lang="en-US" sz="2400" dirty="0" smtClean="0">
                <a:solidFill>
                  <a:schemeClr val="bg1"/>
                </a:solidFill>
              </a:rPr>
              <a:t> System </a:t>
            </a:r>
            <a:r>
              <a:rPr lang="en-US" sz="2400" dirty="0" err="1" smtClean="0">
                <a:solidFill>
                  <a:schemeClr val="bg1"/>
                </a:solidFill>
              </a:rPr>
              <a:t>vollständig</a:t>
            </a:r>
            <a:r>
              <a:rPr lang="en-US" sz="2400" dirty="0" smtClean="0">
                <a:solidFill>
                  <a:schemeClr val="bg1"/>
                </a:solidFill>
              </a:rPr>
              <a:t> </a:t>
            </a:r>
            <a:r>
              <a:rPr lang="en-US" sz="2400" dirty="0" err="1" smtClean="0">
                <a:solidFill>
                  <a:schemeClr val="bg1"/>
                </a:solidFill>
              </a:rPr>
              <a:t>entfernt</a:t>
            </a:r>
            <a:r>
              <a:rPr lang="en-US" sz="2400" dirty="0" smtClean="0">
                <a:solidFill>
                  <a:schemeClr val="bg1"/>
                </a:solidFill>
              </a:rPr>
              <a:t>! </a:t>
            </a:r>
          </a:p>
        </p:txBody>
      </p:sp>
      <p:sp>
        <p:nvSpPr>
          <p:cNvPr id="7" name="Rechteck 6"/>
          <p:cNvSpPr/>
          <p:nvPr/>
        </p:nvSpPr>
        <p:spPr>
          <a:xfrm>
            <a:off x="539552" y="5949280"/>
            <a:ext cx="8280920" cy="830997"/>
          </a:xfrm>
          <a:prstGeom prst="rect">
            <a:avLst/>
          </a:prstGeom>
        </p:spPr>
        <p:txBody>
          <a:bodyPr wrap="square">
            <a:spAutoFit/>
          </a:bodyPr>
          <a:lstStyle/>
          <a:p>
            <a:r>
              <a:rPr lang="en-US" dirty="0" smtClean="0">
                <a:solidFill>
                  <a:schemeClr val="bg1"/>
                </a:solidFill>
              </a:rPr>
              <a:t>Is this your luggage by Luna </a:t>
            </a:r>
            <a:r>
              <a:rPr lang="en-US" dirty="0" err="1" smtClean="0">
                <a:solidFill>
                  <a:schemeClr val="bg1"/>
                </a:solidFill>
              </a:rPr>
              <a:t>Laboo</a:t>
            </a:r>
            <a:r>
              <a:rPr lang="en-US" dirty="0" smtClean="0">
                <a:solidFill>
                  <a:schemeClr val="bg1"/>
                </a:solidFill>
              </a:rPr>
              <a:t>:</a:t>
            </a:r>
          </a:p>
          <a:p>
            <a:r>
              <a:rPr lang="en-US" dirty="0" smtClean="0">
                <a:solidFill>
                  <a:schemeClr val="bg1"/>
                </a:solidFill>
              </a:rPr>
              <a:t>http://www.isthisyourluggage.com/lost_luggage/LANDING.html</a:t>
            </a:r>
            <a:endParaRPr lang="en-US" dirty="0">
              <a:solidFill>
                <a:schemeClr val="bg1"/>
              </a:solidFill>
            </a:endParaRPr>
          </a:p>
        </p:txBody>
      </p:sp>
      <p:grpSp>
        <p:nvGrpSpPr>
          <p:cNvPr id="10" name="Gruppieren 9"/>
          <p:cNvGrpSpPr/>
          <p:nvPr/>
        </p:nvGrpSpPr>
        <p:grpSpPr>
          <a:xfrm>
            <a:off x="467544" y="2564904"/>
            <a:ext cx="8336321" cy="3096344"/>
            <a:chOff x="467544" y="2564904"/>
            <a:chExt cx="8336321" cy="3096344"/>
          </a:xfrm>
        </p:grpSpPr>
        <p:sp>
          <p:nvSpPr>
            <p:cNvPr id="4" name="Textfeld 3"/>
            <p:cNvSpPr txBox="1"/>
            <p:nvPr/>
          </p:nvSpPr>
          <p:spPr>
            <a:xfrm>
              <a:off x="467544" y="2564904"/>
              <a:ext cx="8336321" cy="1200329"/>
            </a:xfrm>
            <a:prstGeom prst="rect">
              <a:avLst/>
            </a:prstGeom>
            <a:solidFill>
              <a:schemeClr val="tx1"/>
            </a:solidFill>
          </p:spPr>
          <p:txBody>
            <a:bodyPr wrap="none" rtlCol="0">
              <a:spAutoFit/>
            </a:bodyPr>
            <a:lstStyle/>
            <a:p>
              <a:r>
                <a:rPr lang="en-US" dirty="0" smtClean="0">
                  <a:solidFill>
                    <a:schemeClr val="bg1"/>
                  </a:solidFill>
                </a:rPr>
                <a:t>Heathrow T5 (2008):</a:t>
              </a:r>
            </a:p>
            <a:p>
              <a:pPr>
                <a:buFontTx/>
                <a:buChar char="-"/>
              </a:pPr>
              <a:r>
                <a:rPr lang="en-US" dirty="0" smtClean="0">
                  <a:solidFill>
                    <a:schemeClr val="bg1"/>
                  </a:solidFill>
                </a:rPr>
                <a:t> </a:t>
              </a:r>
              <a:r>
                <a:rPr lang="en-US" dirty="0" err="1" smtClean="0">
                  <a:solidFill>
                    <a:schemeClr val="bg1"/>
                  </a:solidFill>
                </a:rPr>
                <a:t>Zum</a:t>
              </a:r>
              <a:r>
                <a:rPr lang="en-US" dirty="0" smtClean="0">
                  <a:solidFill>
                    <a:schemeClr val="bg1"/>
                  </a:solidFill>
                </a:rPr>
                <a:t> Test </a:t>
              </a:r>
              <a:r>
                <a:rPr lang="en-US" dirty="0" err="1" smtClean="0">
                  <a:solidFill>
                    <a:schemeClr val="bg1"/>
                  </a:solidFill>
                </a:rPr>
                <a:t>mit</a:t>
              </a:r>
              <a:r>
                <a:rPr lang="en-US" dirty="0" smtClean="0">
                  <a:solidFill>
                    <a:schemeClr val="bg1"/>
                  </a:solidFill>
                </a:rPr>
                <a:t> </a:t>
              </a:r>
              <a:r>
                <a:rPr lang="en-US" dirty="0" err="1" smtClean="0">
                  <a:solidFill>
                    <a:schemeClr val="bg1"/>
                  </a:solidFill>
                </a:rPr>
                <a:t>privatem</a:t>
              </a:r>
              <a:r>
                <a:rPr lang="en-US" dirty="0" smtClean="0">
                  <a:solidFill>
                    <a:schemeClr val="bg1"/>
                  </a:solidFill>
                </a:rPr>
                <a:t> </a:t>
              </a:r>
              <a:r>
                <a:rPr lang="en-US" dirty="0" err="1" smtClean="0">
                  <a:solidFill>
                    <a:schemeClr val="bg1"/>
                  </a:solidFill>
                </a:rPr>
                <a:t>Gepäck</a:t>
              </a:r>
              <a:r>
                <a:rPr lang="en-US" dirty="0" smtClean="0">
                  <a:solidFill>
                    <a:schemeClr val="bg1"/>
                  </a:solidFill>
                </a:rPr>
                <a:t> </a:t>
              </a:r>
              <a:r>
                <a:rPr lang="en-US" dirty="0" err="1" smtClean="0">
                  <a:solidFill>
                    <a:schemeClr val="bg1"/>
                  </a:solidFill>
                </a:rPr>
                <a:t>oder</a:t>
              </a:r>
              <a:r>
                <a:rPr lang="en-US" dirty="0" smtClean="0">
                  <a:solidFill>
                    <a:schemeClr val="bg1"/>
                  </a:solidFill>
                </a:rPr>
                <a:t> </a:t>
              </a:r>
              <a:r>
                <a:rPr lang="en-US" dirty="0" err="1" smtClean="0">
                  <a:solidFill>
                    <a:schemeClr val="bg1"/>
                  </a:solidFill>
                </a:rPr>
                <a:t>Verwechselung</a:t>
              </a:r>
              <a:r>
                <a:rPr lang="en-US" dirty="0" smtClean="0">
                  <a:solidFill>
                    <a:schemeClr val="bg1"/>
                  </a:solidFill>
                </a:rPr>
                <a:t> </a:t>
              </a:r>
              <a:r>
                <a:rPr lang="en-US" dirty="0" err="1" smtClean="0">
                  <a:solidFill>
                    <a:schemeClr val="bg1"/>
                  </a:solidFill>
                </a:rPr>
                <a:t>mit</a:t>
              </a:r>
              <a:r>
                <a:rPr lang="en-US" dirty="0" smtClean="0">
                  <a:solidFill>
                    <a:schemeClr val="bg1"/>
                  </a:solidFill>
                </a:rPr>
                <a:t> </a:t>
              </a:r>
              <a:r>
                <a:rPr lang="en-US" dirty="0" err="1" smtClean="0">
                  <a:solidFill>
                    <a:schemeClr val="bg1"/>
                  </a:solidFill>
                </a:rPr>
                <a:t>Flügen</a:t>
              </a:r>
              <a:r>
                <a:rPr lang="en-US" dirty="0" smtClean="0">
                  <a:solidFill>
                    <a:schemeClr val="bg1"/>
                  </a:solidFill>
                </a:rPr>
                <a:t>.</a:t>
              </a:r>
            </a:p>
            <a:p>
              <a:pPr>
                <a:buFontTx/>
                <a:buChar char="-"/>
              </a:pPr>
              <a:r>
                <a:rPr lang="en-US" dirty="0" smtClean="0">
                  <a:solidFill>
                    <a:schemeClr val="bg1"/>
                  </a:solidFill>
                </a:rPr>
                <a:t> </a:t>
              </a:r>
              <a:r>
                <a:rPr lang="en-US" dirty="0" err="1" smtClean="0">
                  <a:solidFill>
                    <a:schemeClr val="bg1"/>
                  </a:solidFill>
                </a:rPr>
                <a:t>Versendung</a:t>
              </a:r>
              <a:r>
                <a:rPr lang="en-US" dirty="0" smtClean="0">
                  <a:solidFill>
                    <a:schemeClr val="bg1"/>
                  </a:solidFill>
                </a:rPr>
                <a:t> </a:t>
              </a:r>
              <a:r>
                <a:rPr lang="en-US" dirty="0" err="1" smtClean="0">
                  <a:solidFill>
                    <a:schemeClr val="bg1"/>
                  </a:solidFill>
                </a:rPr>
                <a:t>der</a:t>
              </a:r>
              <a:r>
                <a:rPr lang="en-US" dirty="0" smtClean="0">
                  <a:solidFill>
                    <a:schemeClr val="bg1"/>
                  </a:solidFill>
                </a:rPr>
                <a:t> </a:t>
              </a:r>
              <a:r>
                <a:rPr lang="en-US" dirty="0" err="1" smtClean="0">
                  <a:solidFill>
                    <a:schemeClr val="bg1"/>
                  </a:solidFill>
                </a:rPr>
                <a:t>verlorenen</a:t>
              </a:r>
              <a:r>
                <a:rPr lang="en-US" dirty="0" smtClean="0">
                  <a:solidFill>
                    <a:schemeClr val="bg1"/>
                  </a:solidFill>
                </a:rPr>
                <a:t> </a:t>
              </a:r>
              <a:r>
                <a:rPr lang="en-US" dirty="0" err="1" smtClean="0">
                  <a:solidFill>
                    <a:schemeClr val="bg1"/>
                  </a:solidFill>
                </a:rPr>
                <a:t>Gepäckstücke</a:t>
              </a:r>
              <a:r>
                <a:rPr lang="en-US" dirty="0" smtClean="0">
                  <a:solidFill>
                    <a:schemeClr val="bg1"/>
                  </a:solidFill>
                </a:rPr>
                <a:t> ins </a:t>
              </a:r>
              <a:r>
                <a:rPr lang="en-US" dirty="0" err="1" smtClean="0">
                  <a:solidFill>
                    <a:schemeClr val="bg1"/>
                  </a:solidFill>
                </a:rPr>
                <a:t>Ausland</a:t>
              </a:r>
              <a:r>
                <a:rPr lang="en-US" dirty="0" smtClean="0">
                  <a:solidFill>
                    <a:schemeClr val="bg1"/>
                  </a:solidFill>
                </a:rPr>
                <a:t>.</a:t>
              </a:r>
            </a:p>
          </p:txBody>
        </p:sp>
        <p:pic>
          <p:nvPicPr>
            <p:cNvPr id="59394" name="Picture 2" descr="A woman sleeps on the floor in the new Terminal 5 building at Heathrow Airport"/>
            <p:cNvPicPr>
              <a:picLocks noChangeAspect="1" noChangeArrowheads="1"/>
            </p:cNvPicPr>
            <p:nvPr/>
          </p:nvPicPr>
          <p:blipFill>
            <a:blip r:embed="rId3" cstate="print"/>
            <a:srcRect/>
            <a:stretch>
              <a:fillRect/>
            </a:stretch>
          </p:blipFill>
          <p:spPr bwMode="auto">
            <a:xfrm>
              <a:off x="611560" y="3789040"/>
              <a:ext cx="2954693" cy="1772816"/>
            </a:xfrm>
            <a:prstGeom prst="rect">
              <a:avLst/>
            </a:prstGeom>
            <a:noFill/>
          </p:spPr>
        </p:pic>
        <p:pic>
          <p:nvPicPr>
            <p:cNvPr id="8" name="Grafik 7" descr="heathrow_5.jpg"/>
            <p:cNvPicPr>
              <a:picLocks noChangeAspect="1"/>
            </p:cNvPicPr>
            <p:nvPr/>
          </p:nvPicPr>
          <p:blipFill>
            <a:blip r:embed="rId4" cstate="print"/>
            <a:stretch>
              <a:fillRect/>
            </a:stretch>
          </p:blipFill>
          <p:spPr>
            <a:xfrm>
              <a:off x="5436096" y="3756248"/>
              <a:ext cx="1905000" cy="1905000"/>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Grafik 10" descr="Luggage home_Seite_1.jpg"/>
          <p:cNvPicPr>
            <a:picLocks noChangeAspect="1"/>
          </p:cNvPicPr>
          <p:nvPr/>
        </p:nvPicPr>
        <p:blipFill>
          <a:blip r:embed="rId3" cstate="print"/>
          <a:stretch>
            <a:fillRect/>
          </a:stretch>
        </p:blipFill>
        <p:spPr>
          <a:xfrm>
            <a:off x="0" y="194754"/>
            <a:ext cx="9144000" cy="6468491"/>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LegoBER.jpg"/>
          <p:cNvPicPr>
            <a:picLocks noChangeAspect="1"/>
          </p:cNvPicPr>
          <p:nvPr/>
        </p:nvPicPr>
        <p:blipFill>
          <a:blip r:embed="rId2" cstate="print"/>
          <a:srcRect l="13851" r="14918"/>
          <a:stretch>
            <a:fillRect/>
          </a:stretch>
        </p:blipFill>
        <p:spPr>
          <a:xfrm>
            <a:off x="2012370" y="4249799"/>
            <a:ext cx="2736304" cy="2631391"/>
          </a:xfrm>
          <a:prstGeom prst="rect">
            <a:avLst/>
          </a:prstGeom>
        </p:spPr>
      </p:pic>
      <p:sp>
        <p:nvSpPr>
          <p:cNvPr id="4" name="Titel 3"/>
          <p:cNvSpPr>
            <a:spLocks noGrp="1"/>
          </p:cNvSpPr>
          <p:nvPr>
            <p:ph type="title"/>
          </p:nvPr>
        </p:nvSpPr>
        <p:spPr>
          <a:xfrm>
            <a:off x="685800" y="260648"/>
            <a:ext cx="7772400" cy="1143000"/>
          </a:xfrm>
        </p:spPr>
        <p:txBody>
          <a:bodyPr/>
          <a:lstStyle/>
          <a:p>
            <a:r>
              <a:rPr lang="en-US" dirty="0" err="1" smtClean="0"/>
              <a:t>Verzögerung</a:t>
            </a:r>
            <a:r>
              <a:rPr lang="en-US" dirty="0" smtClean="0"/>
              <a:t> </a:t>
            </a:r>
            <a:r>
              <a:rPr lang="en-US" dirty="0" err="1" smtClean="0"/>
              <a:t>bei</a:t>
            </a:r>
            <a:r>
              <a:rPr lang="en-US" dirty="0" smtClean="0"/>
              <a:t> </a:t>
            </a:r>
            <a:r>
              <a:rPr lang="en-US" dirty="0" err="1" smtClean="0"/>
              <a:t>deutschen</a:t>
            </a:r>
            <a:r>
              <a:rPr lang="en-US" dirty="0" smtClean="0"/>
              <a:t> </a:t>
            </a:r>
            <a:r>
              <a:rPr lang="en-US" dirty="0" err="1" smtClean="0"/>
              <a:t>Großprojekten</a:t>
            </a:r>
            <a:endParaRPr lang="en-US" dirty="0"/>
          </a:p>
        </p:txBody>
      </p:sp>
      <p:sp>
        <p:nvSpPr>
          <p:cNvPr id="5" name="Textfeld 4"/>
          <p:cNvSpPr txBox="1"/>
          <p:nvPr/>
        </p:nvSpPr>
        <p:spPr>
          <a:xfrm>
            <a:off x="683568" y="1700808"/>
            <a:ext cx="3482877" cy="3416320"/>
          </a:xfrm>
          <a:prstGeom prst="rect">
            <a:avLst/>
          </a:prstGeom>
          <a:noFill/>
        </p:spPr>
        <p:txBody>
          <a:bodyPr wrap="none" rtlCol="0">
            <a:spAutoFit/>
          </a:bodyPr>
          <a:lstStyle/>
          <a:p>
            <a:r>
              <a:rPr lang="en-US" dirty="0" smtClean="0"/>
              <a:t>Toll collect</a:t>
            </a:r>
          </a:p>
          <a:p>
            <a:r>
              <a:rPr lang="en-US" dirty="0" smtClean="0"/>
              <a:t>Airbus 380 (</a:t>
            </a:r>
            <a:r>
              <a:rPr lang="en-US" dirty="0" err="1" smtClean="0"/>
              <a:t>Kabel</a:t>
            </a:r>
            <a:r>
              <a:rPr lang="en-US" dirty="0" smtClean="0"/>
              <a:t>)</a:t>
            </a:r>
          </a:p>
          <a:p>
            <a:r>
              <a:rPr lang="en-US" dirty="0" err="1" smtClean="0"/>
              <a:t>Gesundheitskarte</a:t>
            </a:r>
            <a:endParaRPr lang="en-US" dirty="0" smtClean="0"/>
          </a:p>
          <a:p>
            <a:r>
              <a:rPr lang="en-US" dirty="0" err="1" smtClean="0"/>
              <a:t>Digitaler</a:t>
            </a:r>
            <a:r>
              <a:rPr lang="en-US" dirty="0" smtClean="0"/>
              <a:t> </a:t>
            </a:r>
            <a:r>
              <a:rPr lang="en-US" dirty="0" err="1" smtClean="0"/>
              <a:t>Polizeifunk</a:t>
            </a:r>
            <a:endParaRPr lang="en-US" dirty="0" smtClean="0"/>
          </a:p>
          <a:p>
            <a:r>
              <a:rPr lang="en-US" dirty="0" err="1" smtClean="0"/>
              <a:t>Flughafen</a:t>
            </a:r>
            <a:r>
              <a:rPr lang="en-US" dirty="0" smtClean="0"/>
              <a:t> Berlin</a:t>
            </a:r>
          </a:p>
          <a:p>
            <a:r>
              <a:rPr lang="en-US" dirty="0" smtClean="0"/>
              <a:t>Stuttgart 21</a:t>
            </a:r>
          </a:p>
          <a:p>
            <a:r>
              <a:rPr lang="en-US" dirty="0" err="1" smtClean="0"/>
              <a:t>Elbphilharmonie</a:t>
            </a:r>
            <a:r>
              <a:rPr lang="en-US" dirty="0" smtClean="0"/>
              <a:t> Hamburg</a:t>
            </a:r>
          </a:p>
          <a:p>
            <a:r>
              <a:rPr lang="en-US" dirty="0" smtClean="0"/>
              <a:t>Galileo</a:t>
            </a:r>
          </a:p>
          <a:p>
            <a:r>
              <a:rPr lang="en-US" dirty="0" smtClean="0"/>
              <a:t>…</a:t>
            </a:r>
          </a:p>
        </p:txBody>
      </p:sp>
      <p:pic>
        <p:nvPicPr>
          <p:cNvPr id="7" name="Grafik 6" descr="s21.jpg"/>
          <p:cNvPicPr>
            <a:picLocks noChangeAspect="1"/>
          </p:cNvPicPr>
          <p:nvPr/>
        </p:nvPicPr>
        <p:blipFill>
          <a:blip r:embed="rId3" cstate="print"/>
          <a:stretch>
            <a:fillRect/>
          </a:stretch>
        </p:blipFill>
        <p:spPr>
          <a:xfrm>
            <a:off x="5824313" y="4005064"/>
            <a:ext cx="3212183" cy="2736304"/>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116632"/>
            <a:ext cx="7772400" cy="1143000"/>
          </a:xfrm>
        </p:spPr>
        <p:txBody>
          <a:bodyPr/>
          <a:lstStyle/>
          <a:p>
            <a:r>
              <a:rPr lang="en-US" dirty="0" err="1" smtClean="0"/>
              <a:t>Exascale</a:t>
            </a:r>
            <a:r>
              <a:rPr lang="en-US" dirty="0" smtClean="0"/>
              <a:t> Computing</a:t>
            </a:r>
            <a:br>
              <a:rPr lang="en-US" dirty="0" smtClean="0"/>
            </a:br>
            <a:r>
              <a:rPr lang="en-US" dirty="0" err="1" smtClean="0"/>
              <a:t>Abbruchsicherheit</a:t>
            </a:r>
            <a:r>
              <a:rPr lang="en-US" dirty="0" smtClean="0"/>
              <a:t> - Resilience</a:t>
            </a:r>
            <a:endParaRPr lang="en-US" dirty="0"/>
          </a:p>
        </p:txBody>
      </p:sp>
      <p:sp>
        <p:nvSpPr>
          <p:cNvPr id="3" name="Textfeld 2"/>
          <p:cNvSpPr txBox="1"/>
          <p:nvPr/>
        </p:nvSpPr>
        <p:spPr>
          <a:xfrm>
            <a:off x="899592" y="1778040"/>
            <a:ext cx="7696979" cy="1938992"/>
          </a:xfrm>
          <a:prstGeom prst="rect">
            <a:avLst/>
          </a:prstGeom>
          <a:noFill/>
        </p:spPr>
        <p:txBody>
          <a:bodyPr wrap="none" rtlCol="0">
            <a:spAutoFit/>
          </a:bodyPr>
          <a:lstStyle/>
          <a:p>
            <a:r>
              <a:rPr lang="en-US" dirty="0" err="1" smtClean="0"/>
              <a:t>Bei</a:t>
            </a:r>
            <a:r>
              <a:rPr lang="en-US" dirty="0" smtClean="0"/>
              <a:t> </a:t>
            </a:r>
            <a:r>
              <a:rPr lang="en-US" dirty="0" err="1" smtClean="0"/>
              <a:t>immer</a:t>
            </a:r>
            <a:r>
              <a:rPr lang="en-US" dirty="0" smtClean="0"/>
              <a:t> </a:t>
            </a:r>
            <a:r>
              <a:rPr lang="en-US" dirty="0" err="1" smtClean="0"/>
              <a:t>größerer</a:t>
            </a:r>
            <a:r>
              <a:rPr lang="en-US" dirty="0" smtClean="0"/>
              <a:t> </a:t>
            </a:r>
            <a:r>
              <a:rPr lang="en-US" dirty="0" err="1" smtClean="0"/>
              <a:t>Anzahl</a:t>
            </a:r>
            <a:r>
              <a:rPr lang="en-US" dirty="0" smtClean="0"/>
              <a:t> von </a:t>
            </a:r>
            <a:r>
              <a:rPr lang="en-US" dirty="0" err="1" smtClean="0"/>
              <a:t>Prozessoren</a:t>
            </a:r>
            <a:r>
              <a:rPr lang="en-US" dirty="0" smtClean="0"/>
              <a:t>, die </a:t>
            </a:r>
            <a:r>
              <a:rPr lang="en-US" dirty="0" err="1" smtClean="0"/>
              <a:t>gleichzeitig</a:t>
            </a:r>
            <a:endParaRPr lang="en-US" dirty="0" smtClean="0"/>
          </a:p>
          <a:p>
            <a:r>
              <a:rPr lang="en-US" dirty="0" smtClean="0"/>
              <a:t>parallel an </a:t>
            </a:r>
            <a:r>
              <a:rPr lang="en-US" dirty="0" err="1" smtClean="0"/>
              <a:t>der</a:t>
            </a:r>
            <a:r>
              <a:rPr lang="en-US" dirty="0" smtClean="0"/>
              <a:t> </a:t>
            </a:r>
            <a:r>
              <a:rPr lang="en-US" dirty="0" err="1" smtClean="0"/>
              <a:t>Lösung</a:t>
            </a:r>
            <a:r>
              <a:rPr lang="en-US" dirty="0" smtClean="0"/>
              <a:t> </a:t>
            </a:r>
            <a:r>
              <a:rPr lang="en-US" dirty="0" err="1" smtClean="0"/>
              <a:t>eines</a:t>
            </a:r>
            <a:r>
              <a:rPr lang="en-US" dirty="0" smtClean="0"/>
              <a:t> Problems </a:t>
            </a:r>
            <a:r>
              <a:rPr lang="en-US" dirty="0" err="1" smtClean="0"/>
              <a:t>arbeiten</a:t>
            </a:r>
            <a:r>
              <a:rPr lang="en-US" dirty="0" smtClean="0"/>
              <a:t>, </a:t>
            </a:r>
            <a:r>
              <a:rPr lang="en-US" dirty="0" err="1" smtClean="0"/>
              <a:t>ist</a:t>
            </a:r>
            <a:r>
              <a:rPr lang="en-US" dirty="0" smtClean="0"/>
              <a:t> die</a:t>
            </a:r>
          </a:p>
          <a:p>
            <a:r>
              <a:rPr lang="en-US" dirty="0" err="1" smtClean="0"/>
              <a:t>Wahrscheinlichkeit</a:t>
            </a:r>
            <a:r>
              <a:rPr lang="en-US" dirty="0" smtClean="0"/>
              <a:t> </a:t>
            </a:r>
            <a:r>
              <a:rPr lang="en-US" dirty="0" err="1" smtClean="0"/>
              <a:t>eines</a:t>
            </a:r>
            <a:r>
              <a:rPr lang="en-US" dirty="0" smtClean="0"/>
              <a:t> </a:t>
            </a:r>
            <a:r>
              <a:rPr lang="en-US" dirty="0" err="1" smtClean="0"/>
              <a:t>Ausfalls</a:t>
            </a:r>
            <a:r>
              <a:rPr lang="en-US" dirty="0" smtClean="0"/>
              <a:t> </a:t>
            </a:r>
            <a:r>
              <a:rPr lang="en-US" dirty="0" err="1" smtClean="0"/>
              <a:t>eines</a:t>
            </a:r>
            <a:r>
              <a:rPr lang="en-US" dirty="0" smtClean="0"/>
              <a:t> </a:t>
            </a:r>
            <a:r>
              <a:rPr lang="en-US" dirty="0" err="1" smtClean="0"/>
              <a:t>oder</a:t>
            </a:r>
            <a:r>
              <a:rPr lang="en-US" dirty="0" smtClean="0"/>
              <a:t> </a:t>
            </a:r>
            <a:r>
              <a:rPr lang="en-US" dirty="0" err="1" smtClean="0"/>
              <a:t>mehrerer</a:t>
            </a:r>
            <a:r>
              <a:rPr lang="en-US" dirty="0" smtClean="0"/>
              <a:t> </a:t>
            </a:r>
            <a:endParaRPr lang="en-US" dirty="0" smtClean="0"/>
          </a:p>
          <a:p>
            <a:r>
              <a:rPr lang="en-US" dirty="0" err="1" smtClean="0"/>
              <a:t>Prozessoren</a:t>
            </a:r>
            <a:r>
              <a:rPr lang="en-US" dirty="0" smtClean="0"/>
              <a:t> so </a:t>
            </a:r>
            <a:r>
              <a:rPr lang="en-US" dirty="0" err="1" smtClean="0"/>
              <a:t>hoch</a:t>
            </a:r>
            <a:r>
              <a:rPr lang="en-US" dirty="0" smtClean="0"/>
              <a:t>, </a:t>
            </a:r>
            <a:r>
              <a:rPr lang="en-US" dirty="0" err="1" smtClean="0"/>
              <a:t>dass</a:t>
            </a:r>
            <a:r>
              <a:rPr lang="en-US" dirty="0" smtClean="0"/>
              <a:t> die </a:t>
            </a:r>
            <a:r>
              <a:rPr lang="en-US" dirty="0" err="1" smtClean="0"/>
              <a:t>Algorithmen</a:t>
            </a:r>
            <a:r>
              <a:rPr lang="en-US" dirty="0" smtClean="0"/>
              <a:t> so </a:t>
            </a:r>
            <a:r>
              <a:rPr lang="en-US" dirty="0" err="1" smtClean="0"/>
              <a:t>geschrieben</a:t>
            </a:r>
            <a:endParaRPr lang="en-US" dirty="0" smtClean="0"/>
          </a:p>
          <a:p>
            <a:r>
              <a:rPr lang="en-US" dirty="0" err="1" smtClean="0"/>
              <a:t>werden</a:t>
            </a:r>
            <a:r>
              <a:rPr lang="en-US" dirty="0" smtClean="0"/>
              <a:t> </a:t>
            </a:r>
            <a:r>
              <a:rPr lang="en-US" dirty="0" err="1" smtClean="0"/>
              <a:t>müssen</a:t>
            </a:r>
            <a:r>
              <a:rPr lang="en-US" dirty="0" smtClean="0"/>
              <a:t>, </a:t>
            </a:r>
            <a:r>
              <a:rPr lang="en-US" dirty="0" err="1" smtClean="0"/>
              <a:t>dass</a:t>
            </a:r>
            <a:r>
              <a:rPr lang="en-US" dirty="0" smtClean="0"/>
              <a:t> </a:t>
            </a:r>
            <a:r>
              <a:rPr lang="en-US" dirty="0" err="1" smtClean="0"/>
              <a:t>sie</a:t>
            </a:r>
            <a:r>
              <a:rPr lang="en-US" dirty="0" smtClean="0"/>
              <a:t> das </a:t>
            </a:r>
            <a:r>
              <a:rPr lang="en-US" dirty="0" err="1" smtClean="0"/>
              <a:t>verkraften</a:t>
            </a:r>
            <a:r>
              <a:rPr lang="en-US" dirty="0" smtClean="0"/>
              <a:t>. </a:t>
            </a:r>
            <a:endParaRPr lang="en-US" dirty="0"/>
          </a:p>
        </p:txBody>
      </p:sp>
      <p:pic>
        <p:nvPicPr>
          <p:cNvPr id="4" name="Grafik 3" descr="lrz.gif"/>
          <p:cNvPicPr>
            <a:picLocks noChangeAspect="1"/>
          </p:cNvPicPr>
          <p:nvPr/>
        </p:nvPicPr>
        <p:blipFill>
          <a:blip r:embed="rId2" cstate="print"/>
          <a:srcRect l="5952" t="20432" r="5952"/>
          <a:stretch>
            <a:fillRect/>
          </a:stretch>
        </p:blipFill>
        <p:spPr>
          <a:xfrm>
            <a:off x="1547664" y="4149080"/>
            <a:ext cx="5328592" cy="270892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83568" y="1412776"/>
            <a:ext cx="7114448" cy="1569660"/>
          </a:xfrm>
          <a:prstGeom prst="rect">
            <a:avLst/>
          </a:prstGeom>
          <a:noFill/>
        </p:spPr>
        <p:txBody>
          <a:bodyPr wrap="square" rtlCol="0">
            <a:spAutoFit/>
          </a:bodyPr>
          <a:lstStyle/>
          <a:p>
            <a:r>
              <a:rPr lang="de-DE" dirty="0" smtClean="0"/>
              <a:t>Kooperation der US-Firma Northrop </a:t>
            </a:r>
            <a:r>
              <a:rPr lang="de-DE" dirty="0" err="1" smtClean="0"/>
              <a:t>Grumman</a:t>
            </a:r>
            <a:r>
              <a:rPr lang="de-DE" dirty="0" smtClean="0"/>
              <a:t> und der </a:t>
            </a:r>
          </a:p>
          <a:p>
            <a:r>
              <a:rPr lang="de-DE" dirty="0" smtClean="0"/>
              <a:t>EADS-Tochter </a:t>
            </a:r>
            <a:r>
              <a:rPr lang="de-DE" dirty="0" err="1" smtClean="0"/>
              <a:t>Cassidian</a:t>
            </a:r>
            <a:r>
              <a:rPr lang="de-DE" dirty="0" smtClean="0"/>
              <a:t>.</a:t>
            </a:r>
          </a:p>
          <a:p>
            <a:r>
              <a:rPr lang="de-DE" dirty="0" smtClean="0"/>
              <a:t>2000 – 2007</a:t>
            </a:r>
          </a:p>
          <a:p>
            <a:r>
              <a:rPr lang="de-DE" dirty="0" smtClean="0"/>
              <a:t>Kosten 1.2 Milliarden €</a:t>
            </a:r>
            <a:endParaRPr lang="de-DE" dirty="0"/>
          </a:p>
        </p:txBody>
      </p:sp>
      <p:sp>
        <p:nvSpPr>
          <p:cNvPr id="3" name="Titel 2"/>
          <p:cNvSpPr>
            <a:spLocks noGrp="1"/>
          </p:cNvSpPr>
          <p:nvPr>
            <p:ph type="title"/>
          </p:nvPr>
        </p:nvSpPr>
        <p:spPr>
          <a:xfrm>
            <a:off x="685800" y="116632"/>
            <a:ext cx="7772400" cy="1143000"/>
          </a:xfrm>
        </p:spPr>
        <p:txBody>
          <a:bodyPr/>
          <a:lstStyle/>
          <a:p>
            <a:r>
              <a:rPr lang="en-US" dirty="0" err="1" smtClean="0"/>
              <a:t>Großprojekt</a:t>
            </a:r>
            <a:r>
              <a:rPr lang="en-US" dirty="0" smtClean="0"/>
              <a:t> Euro Hawk 2014</a:t>
            </a:r>
            <a:endParaRPr lang="en-US" dirty="0"/>
          </a:p>
        </p:txBody>
      </p:sp>
      <p:sp>
        <p:nvSpPr>
          <p:cNvPr id="4" name="Textfeld 3"/>
          <p:cNvSpPr txBox="1"/>
          <p:nvPr/>
        </p:nvSpPr>
        <p:spPr>
          <a:xfrm>
            <a:off x="668770" y="3246075"/>
            <a:ext cx="5127366" cy="830997"/>
          </a:xfrm>
          <a:prstGeom prst="rect">
            <a:avLst/>
          </a:prstGeom>
          <a:noFill/>
        </p:spPr>
        <p:txBody>
          <a:bodyPr wrap="none" rtlCol="0">
            <a:spAutoFit/>
          </a:bodyPr>
          <a:lstStyle/>
          <a:p>
            <a:r>
              <a:rPr lang="de-DE" dirty="0" smtClean="0"/>
              <a:t>Kein zertifiziertes Antikollisionssystem.</a:t>
            </a:r>
          </a:p>
          <a:p>
            <a:r>
              <a:rPr lang="en-US" dirty="0" err="1" smtClean="0"/>
              <a:t>Keine</a:t>
            </a:r>
            <a:r>
              <a:rPr lang="en-US" dirty="0" smtClean="0"/>
              <a:t> </a:t>
            </a:r>
            <a:r>
              <a:rPr lang="en-US" dirty="0" err="1" smtClean="0"/>
              <a:t>zivile</a:t>
            </a:r>
            <a:r>
              <a:rPr lang="en-US" dirty="0" smtClean="0"/>
              <a:t> </a:t>
            </a:r>
            <a:r>
              <a:rPr lang="en-US" dirty="0" err="1" smtClean="0"/>
              <a:t>Zulassung</a:t>
            </a:r>
            <a:r>
              <a:rPr lang="en-US" dirty="0" smtClean="0"/>
              <a:t>.</a:t>
            </a:r>
            <a:endParaRPr lang="en-US" dirty="0"/>
          </a:p>
        </p:txBody>
      </p:sp>
      <p:pic>
        <p:nvPicPr>
          <p:cNvPr id="5" name="Grafik 4" descr="eurohawk.jpg"/>
          <p:cNvPicPr>
            <a:picLocks noChangeAspect="1"/>
          </p:cNvPicPr>
          <p:nvPr/>
        </p:nvPicPr>
        <p:blipFill>
          <a:blip r:embed="rId2" cstate="print"/>
          <a:srcRect t="23993" b="13582"/>
          <a:stretch>
            <a:fillRect/>
          </a:stretch>
        </p:blipFill>
        <p:spPr>
          <a:xfrm>
            <a:off x="0" y="4797152"/>
            <a:ext cx="9144000" cy="20608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sz="quarter"/>
          </p:nvPr>
        </p:nvSpPr>
        <p:spPr>
          <a:xfrm>
            <a:off x="685800" y="-171450"/>
            <a:ext cx="7772400" cy="1143000"/>
          </a:xfrm>
        </p:spPr>
        <p:txBody>
          <a:bodyPr/>
          <a:lstStyle/>
          <a:p>
            <a:r>
              <a:rPr lang="en-US" dirty="0" err="1" smtClean="0"/>
              <a:t>Nedelin</a:t>
            </a:r>
            <a:r>
              <a:rPr lang="en-US" dirty="0" smtClean="0"/>
              <a:t> Disaster</a:t>
            </a:r>
            <a:endParaRPr lang="en-US" dirty="0"/>
          </a:p>
        </p:txBody>
      </p:sp>
      <p:sp>
        <p:nvSpPr>
          <p:cNvPr id="132103" name="Text Box 7"/>
          <p:cNvSpPr txBox="1">
            <a:spLocks noChangeArrowheads="1"/>
          </p:cNvSpPr>
          <p:nvPr/>
        </p:nvSpPr>
        <p:spPr bwMode="auto">
          <a:xfrm>
            <a:off x="179388" y="692150"/>
            <a:ext cx="8440131" cy="1200329"/>
          </a:xfrm>
          <a:prstGeom prst="rect">
            <a:avLst/>
          </a:prstGeom>
          <a:noFill/>
          <a:ln w="9525">
            <a:noFill/>
            <a:miter lim="800000"/>
            <a:headEnd/>
            <a:tailEnd/>
          </a:ln>
          <a:effectLst/>
        </p:spPr>
        <p:txBody>
          <a:bodyPr wrap="none">
            <a:spAutoFit/>
          </a:bodyPr>
          <a:lstStyle/>
          <a:p>
            <a:r>
              <a:rPr lang="en-US" dirty="0" smtClean="0"/>
              <a:t>1960 </a:t>
            </a:r>
            <a:r>
              <a:rPr lang="en-US" dirty="0" err="1" smtClean="0"/>
              <a:t>sollte</a:t>
            </a:r>
            <a:r>
              <a:rPr lang="en-US" dirty="0" smtClean="0"/>
              <a:t> </a:t>
            </a:r>
            <a:r>
              <a:rPr lang="en-US" dirty="0" err="1" smtClean="0"/>
              <a:t>zum</a:t>
            </a:r>
            <a:r>
              <a:rPr lang="en-US" dirty="0" smtClean="0"/>
              <a:t> </a:t>
            </a:r>
            <a:r>
              <a:rPr lang="en-US" dirty="0" err="1" smtClean="0"/>
              <a:t>Jahrestag</a:t>
            </a:r>
            <a:r>
              <a:rPr lang="en-US" dirty="0" smtClean="0"/>
              <a:t> </a:t>
            </a:r>
            <a:r>
              <a:rPr lang="en-US" dirty="0" err="1" smtClean="0"/>
              <a:t>der</a:t>
            </a:r>
            <a:r>
              <a:rPr lang="en-US" dirty="0" smtClean="0"/>
              <a:t> </a:t>
            </a:r>
            <a:r>
              <a:rPr lang="en-US" dirty="0" err="1" smtClean="0"/>
              <a:t>Oktoberrevolution</a:t>
            </a:r>
            <a:r>
              <a:rPr lang="en-US" dirty="0" smtClean="0"/>
              <a:t> </a:t>
            </a:r>
            <a:r>
              <a:rPr lang="en-US" dirty="0" err="1" smtClean="0"/>
              <a:t>eine</a:t>
            </a:r>
            <a:r>
              <a:rPr lang="en-US" dirty="0" smtClean="0"/>
              <a:t> </a:t>
            </a:r>
            <a:r>
              <a:rPr lang="en-US" dirty="0" err="1" smtClean="0"/>
              <a:t>neue</a:t>
            </a:r>
            <a:r>
              <a:rPr lang="en-US" dirty="0" smtClean="0"/>
              <a:t> </a:t>
            </a:r>
            <a:r>
              <a:rPr lang="en-US" dirty="0" err="1" smtClean="0"/>
              <a:t>Rakete</a:t>
            </a:r>
            <a:r>
              <a:rPr lang="en-US" dirty="0" smtClean="0"/>
              <a:t> </a:t>
            </a:r>
          </a:p>
          <a:p>
            <a:r>
              <a:rPr lang="en-US" dirty="0" smtClean="0"/>
              <a:t>R-16 </a:t>
            </a:r>
            <a:r>
              <a:rPr lang="en-US" dirty="0" err="1" smtClean="0"/>
              <a:t>gestartet</a:t>
            </a:r>
            <a:r>
              <a:rPr lang="en-US" dirty="0" smtClean="0"/>
              <a:t> </a:t>
            </a:r>
            <a:r>
              <a:rPr lang="en-US" dirty="0" err="1" smtClean="0"/>
              <a:t>werden</a:t>
            </a:r>
            <a:r>
              <a:rPr lang="en-US" dirty="0" smtClean="0"/>
              <a:t>. General </a:t>
            </a:r>
            <a:r>
              <a:rPr lang="en-US" dirty="0" err="1" smtClean="0"/>
              <a:t>Nedelin</a:t>
            </a:r>
            <a:r>
              <a:rPr lang="en-US" dirty="0" smtClean="0"/>
              <a:t> </a:t>
            </a:r>
            <a:r>
              <a:rPr lang="en-US" dirty="0" err="1" smtClean="0"/>
              <a:t>wollte</a:t>
            </a:r>
            <a:r>
              <a:rPr lang="en-US" dirty="0" smtClean="0"/>
              <a:t> </a:t>
            </a:r>
            <a:r>
              <a:rPr lang="en-US" dirty="0" err="1" smtClean="0"/>
              <a:t>alles</a:t>
            </a:r>
            <a:r>
              <a:rPr lang="en-US" dirty="0" smtClean="0"/>
              <a:t> </a:t>
            </a:r>
            <a:r>
              <a:rPr lang="en-US" dirty="0" err="1" smtClean="0"/>
              <a:t>unternehmen</a:t>
            </a:r>
            <a:r>
              <a:rPr lang="en-US" dirty="0" smtClean="0"/>
              <a:t>, </a:t>
            </a:r>
          </a:p>
          <a:p>
            <a:r>
              <a:rPr lang="en-US" dirty="0" smtClean="0"/>
              <a:t>um den </a:t>
            </a:r>
            <a:r>
              <a:rPr lang="en-US" dirty="0" err="1" smtClean="0"/>
              <a:t>Startermin</a:t>
            </a:r>
            <a:r>
              <a:rPr lang="en-US" dirty="0" smtClean="0"/>
              <a:t> </a:t>
            </a:r>
            <a:r>
              <a:rPr lang="en-US" dirty="0" err="1" smtClean="0"/>
              <a:t>einzuhalten</a:t>
            </a:r>
            <a:r>
              <a:rPr lang="en-US" dirty="0" smtClean="0"/>
              <a:t>.</a:t>
            </a:r>
            <a:endParaRPr lang="en-US" dirty="0"/>
          </a:p>
        </p:txBody>
      </p:sp>
      <p:grpSp>
        <p:nvGrpSpPr>
          <p:cNvPr id="2" name="Group 21"/>
          <p:cNvGrpSpPr>
            <a:grpSpLocks/>
          </p:cNvGrpSpPr>
          <p:nvPr/>
        </p:nvGrpSpPr>
        <p:grpSpPr bwMode="auto">
          <a:xfrm>
            <a:off x="183919" y="1945034"/>
            <a:ext cx="7656517" cy="1781175"/>
            <a:chOff x="158" y="1162"/>
            <a:chExt cx="4823" cy="1122"/>
          </a:xfrm>
        </p:grpSpPr>
        <p:pic>
          <p:nvPicPr>
            <p:cNvPr id="132106" name="Picture 10" descr="logo_informatik_blau"/>
            <p:cNvPicPr>
              <a:picLocks noChangeAspect="1" noChangeArrowheads="1"/>
            </p:cNvPicPr>
            <p:nvPr/>
          </p:nvPicPr>
          <p:blipFill>
            <a:blip r:embed="rId4" cstate="print"/>
            <a:srcRect/>
            <a:stretch>
              <a:fillRect/>
            </a:stretch>
          </p:blipFill>
          <p:spPr bwMode="auto">
            <a:xfrm rot="18900000">
              <a:off x="1215" y="1629"/>
              <a:ext cx="622" cy="622"/>
            </a:xfrm>
            <a:prstGeom prst="rect">
              <a:avLst/>
            </a:prstGeom>
            <a:noFill/>
            <a:ln/>
            <a:effectLst/>
          </p:spPr>
        </p:pic>
        <p:pic>
          <p:nvPicPr>
            <p:cNvPr id="132111" name="Picture 15" descr="logo_informatik_blau"/>
            <p:cNvPicPr>
              <a:picLocks noChangeAspect="1" noChangeArrowheads="1"/>
            </p:cNvPicPr>
            <p:nvPr/>
          </p:nvPicPr>
          <p:blipFill>
            <a:blip r:embed="rId5" cstate="print"/>
            <a:srcRect/>
            <a:stretch>
              <a:fillRect/>
            </a:stretch>
          </p:blipFill>
          <p:spPr bwMode="auto">
            <a:xfrm rot="-2700000">
              <a:off x="3787" y="1661"/>
              <a:ext cx="623" cy="623"/>
            </a:xfrm>
            <a:prstGeom prst="rect">
              <a:avLst/>
            </a:prstGeom>
            <a:noFill/>
            <a:ln>
              <a:noFill/>
            </a:ln>
            <a:effectLst/>
          </p:spPr>
        </p:pic>
        <p:pic>
          <p:nvPicPr>
            <p:cNvPr id="132113" name="Picture 17" descr="logo_informatik_blau"/>
            <p:cNvPicPr>
              <a:picLocks noChangeAspect="1" noChangeArrowheads="1"/>
            </p:cNvPicPr>
            <p:nvPr/>
          </p:nvPicPr>
          <p:blipFill>
            <a:blip r:embed="rId4" cstate="print"/>
            <a:srcRect/>
            <a:stretch>
              <a:fillRect/>
            </a:stretch>
          </p:blipFill>
          <p:spPr bwMode="auto">
            <a:xfrm>
              <a:off x="2426" y="1661"/>
              <a:ext cx="622" cy="622"/>
            </a:xfrm>
            <a:prstGeom prst="rect">
              <a:avLst/>
            </a:prstGeom>
            <a:noFill/>
            <a:ln>
              <a:noFill/>
            </a:ln>
            <a:effectLst/>
          </p:spPr>
        </p:pic>
        <p:sp>
          <p:nvSpPr>
            <p:cNvPr id="132115" name="Arc 19"/>
            <p:cNvSpPr>
              <a:spLocks/>
            </p:cNvSpPr>
            <p:nvPr/>
          </p:nvSpPr>
          <p:spPr bwMode="auto">
            <a:xfrm rot="5249822" flipH="1">
              <a:off x="3908" y="1389"/>
              <a:ext cx="317" cy="772"/>
            </a:xfrm>
            <a:custGeom>
              <a:avLst/>
              <a:gdLst>
                <a:gd name="G0" fmla="+- 0 0 0"/>
                <a:gd name="G1" fmla="+- 21600 0 0"/>
                <a:gd name="G2" fmla="+- 21600 0 0"/>
                <a:gd name="T0" fmla="*/ 0 w 21600"/>
                <a:gd name="T1" fmla="*/ 0 h 43173"/>
                <a:gd name="T2" fmla="*/ 1087 w 21600"/>
                <a:gd name="T3" fmla="*/ 43173 h 43173"/>
                <a:gd name="T4" fmla="*/ 0 w 21600"/>
                <a:gd name="T5" fmla="*/ 21600 h 43173"/>
              </a:gdLst>
              <a:ahLst/>
              <a:cxnLst>
                <a:cxn ang="0">
                  <a:pos x="T0" y="T1"/>
                </a:cxn>
                <a:cxn ang="0">
                  <a:pos x="T2" y="T3"/>
                </a:cxn>
                <a:cxn ang="0">
                  <a:pos x="T4" y="T5"/>
                </a:cxn>
              </a:cxnLst>
              <a:rect l="0" t="0" r="r" b="b"/>
              <a:pathLst>
                <a:path w="21600" h="43173" fill="none" extrusionOk="0">
                  <a:moveTo>
                    <a:pt x="-1" y="0"/>
                  </a:moveTo>
                  <a:cubicBezTo>
                    <a:pt x="11929" y="0"/>
                    <a:pt x="21600" y="9670"/>
                    <a:pt x="21600" y="21600"/>
                  </a:cubicBezTo>
                  <a:cubicBezTo>
                    <a:pt x="21600" y="33106"/>
                    <a:pt x="12579" y="42593"/>
                    <a:pt x="1086" y="43172"/>
                  </a:cubicBezTo>
                </a:path>
                <a:path w="21600" h="43173" stroke="0" extrusionOk="0">
                  <a:moveTo>
                    <a:pt x="-1" y="0"/>
                  </a:moveTo>
                  <a:cubicBezTo>
                    <a:pt x="11929" y="0"/>
                    <a:pt x="21600" y="9670"/>
                    <a:pt x="21600" y="21600"/>
                  </a:cubicBezTo>
                  <a:cubicBezTo>
                    <a:pt x="21600" y="33106"/>
                    <a:pt x="12579" y="42593"/>
                    <a:pt x="1086" y="43172"/>
                  </a:cubicBezTo>
                  <a:lnTo>
                    <a:pt x="0" y="21600"/>
                  </a:lnTo>
                  <a:close/>
                </a:path>
              </a:pathLst>
            </a:custGeom>
            <a:noFill/>
            <a:ln w="31750">
              <a:solidFill>
                <a:srgbClr val="0099FF"/>
              </a:solidFill>
              <a:round/>
              <a:headEnd/>
              <a:tailEnd type="triangle" w="med" len="med"/>
            </a:ln>
            <a:effectLst/>
          </p:spPr>
          <p:txBody>
            <a:bodyPr wrap="none" anchor="ctr"/>
            <a:lstStyle/>
            <a:p>
              <a:endParaRPr lang="en-US"/>
            </a:p>
          </p:txBody>
        </p:sp>
        <p:sp>
          <p:nvSpPr>
            <p:cNvPr id="132116" name="Text Box 20"/>
            <p:cNvSpPr txBox="1">
              <a:spLocks noChangeArrowheads="1"/>
            </p:cNvSpPr>
            <p:nvPr/>
          </p:nvSpPr>
          <p:spPr bwMode="auto">
            <a:xfrm>
              <a:off x="158" y="1162"/>
              <a:ext cx="4823" cy="523"/>
            </a:xfrm>
            <a:prstGeom prst="rect">
              <a:avLst/>
            </a:prstGeom>
            <a:noFill/>
            <a:ln w="9525">
              <a:noFill/>
              <a:miter lim="800000"/>
              <a:headEnd/>
              <a:tailEnd/>
            </a:ln>
            <a:effectLst/>
          </p:spPr>
          <p:txBody>
            <a:bodyPr wrap="none">
              <a:spAutoFit/>
            </a:bodyPr>
            <a:lstStyle/>
            <a:p>
              <a:r>
                <a:rPr lang="en-US" dirty="0" smtClean="0"/>
                <a:t>Explosion in </a:t>
              </a:r>
              <a:r>
                <a:rPr lang="en-US" dirty="0" err="1" smtClean="0"/>
                <a:t>Folge</a:t>
              </a:r>
              <a:r>
                <a:rPr lang="en-US" dirty="0" smtClean="0"/>
                <a:t> </a:t>
              </a:r>
              <a:r>
                <a:rPr lang="en-US" dirty="0" err="1" smtClean="0"/>
                <a:t>falscher</a:t>
              </a:r>
              <a:r>
                <a:rPr lang="en-US" dirty="0" smtClean="0"/>
                <a:t> </a:t>
              </a:r>
              <a:r>
                <a:rPr lang="en-US" dirty="0" err="1" smtClean="0"/>
                <a:t>Bedienung</a:t>
              </a:r>
              <a:r>
                <a:rPr lang="en-US" dirty="0" smtClean="0"/>
                <a:t> </a:t>
              </a:r>
              <a:r>
                <a:rPr lang="en-US" dirty="0" err="1" smtClean="0"/>
                <a:t>eines</a:t>
              </a:r>
              <a:r>
                <a:rPr lang="en-US" dirty="0" smtClean="0"/>
                <a:t> </a:t>
              </a:r>
              <a:r>
                <a:rPr lang="en-US" dirty="0" err="1" smtClean="0"/>
                <a:t>Drehschalters</a:t>
              </a:r>
              <a:r>
                <a:rPr lang="en-US" dirty="0" smtClean="0"/>
                <a:t>:</a:t>
              </a:r>
            </a:p>
            <a:p>
              <a:r>
                <a:rPr lang="en-US" dirty="0" smtClean="0"/>
                <a:t>             „Before launch – Manual Ignition – After Launch</a:t>
              </a:r>
              <a:r>
                <a:rPr lang="de-DE" dirty="0" smtClean="0"/>
                <a:t>“</a:t>
              </a:r>
              <a:endParaRPr lang="de-DE" dirty="0"/>
            </a:p>
          </p:txBody>
        </p:sp>
      </p:grpSp>
      <p:pic>
        <p:nvPicPr>
          <p:cNvPr id="11" name="nedelin.mpg">
            <a:hlinkClick r:id="" action="ppaction://media"/>
          </p:cNvPr>
          <p:cNvPicPr>
            <a:picLocks noRot="1" noChangeAspect="1"/>
          </p:cNvPicPr>
          <p:nvPr>
            <a:videoFile r:link="rId1"/>
          </p:nvPr>
        </p:nvPicPr>
        <p:blipFill>
          <a:blip r:embed="rId6" cstate="print"/>
          <a:stretch>
            <a:fillRect/>
          </a:stretch>
        </p:blipFill>
        <p:spPr>
          <a:xfrm>
            <a:off x="2493640" y="3775891"/>
            <a:ext cx="4094584" cy="30709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9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685800" y="115888"/>
            <a:ext cx="7772400" cy="1143000"/>
          </a:xfrm>
        </p:spPr>
        <p:txBody>
          <a:bodyPr/>
          <a:lstStyle/>
          <a:p>
            <a:r>
              <a:rPr lang="en-US" sz="3600" dirty="0" err="1" smtClean="0"/>
              <a:t>Wintersturm</a:t>
            </a:r>
            <a:r>
              <a:rPr lang="en-US" sz="3600" dirty="0" smtClean="0"/>
              <a:t> </a:t>
            </a:r>
            <a:r>
              <a:rPr lang="en-US" sz="3600" dirty="0" err="1"/>
              <a:t>Lothar</a:t>
            </a:r>
            <a:r>
              <a:rPr lang="en-US" sz="3600" dirty="0"/>
              <a:t>, </a:t>
            </a:r>
            <a:r>
              <a:rPr lang="en-US" sz="3600" dirty="0" err="1" smtClean="0"/>
              <a:t>Weihnachten</a:t>
            </a:r>
            <a:r>
              <a:rPr lang="en-US" sz="3600" dirty="0" smtClean="0"/>
              <a:t> </a:t>
            </a:r>
            <a:r>
              <a:rPr lang="en-US" sz="3600" dirty="0"/>
              <a:t>1999</a:t>
            </a:r>
          </a:p>
        </p:txBody>
      </p:sp>
      <p:sp>
        <p:nvSpPr>
          <p:cNvPr id="129027" name="Text Box 3"/>
          <p:cNvSpPr txBox="1">
            <a:spLocks noChangeArrowheads="1"/>
          </p:cNvSpPr>
          <p:nvPr/>
        </p:nvSpPr>
        <p:spPr bwMode="auto">
          <a:xfrm>
            <a:off x="250825" y="1341438"/>
            <a:ext cx="8440644" cy="1477328"/>
          </a:xfrm>
          <a:prstGeom prst="rect">
            <a:avLst/>
          </a:prstGeom>
          <a:noFill/>
          <a:ln w="9525">
            <a:noFill/>
            <a:miter lim="800000"/>
            <a:headEnd/>
            <a:tailEnd/>
          </a:ln>
          <a:effectLst/>
        </p:spPr>
        <p:txBody>
          <a:bodyPr wrap="none">
            <a:spAutoFit/>
          </a:bodyPr>
          <a:lstStyle/>
          <a:p>
            <a:r>
              <a:rPr lang="de-DE" dirty="0" smtClean="0"/>
              <a:t>Fehlerhafte Wettervorhersage des Deutschen Wetterdienstes DWD.</a:t>
            </a:r>
            <a:endParaRPr lang="de-DE" dirty="0"/>
          </a:p>
          <a:p>
            <a:r>
              <a:rPr lang="de-DE" dirty="0" smtClean="0"/>
              <a:t>Ergebnis: </a:t>
            </a:r>
            <a:r>
              <a:rPr lang="de-DE" dirty="0"/>
              <a:t>100 </a:t>
            </a:r>
            <a:r>
              <a:rPr lang="de-DE" dirty="0" smtClean="0"/>
              <a:t>Tote und circa </a:t>
            </a:r>
            <a:r>
              <a:rPr lang="de-DE" dirty="0"/>
              <a:t>6 </a:t>
            </a:r>
            <a:r>
              <a:rPr lang="de-DE" dirty="0" smtClean="0"/>
              <a:t>Milliarden €  Schaden</a:t>
            </a:r>
            <a:r>
              <a:rPr lang="en-US" dirty="0" smtClean="0"/>
              <a:t> .</a:t>
            </a:r>
            <a:endParaRPr lang="en-US" dirty="0"/>
          </a:p>
          <a:p>
            <a:r>
              <a:rPr lang="en-US" dirty="0" err="1" smtClean="0"/>
              <a:t>Ursache</a:t>
            </a:r>
            <a:r>
              <a:rPr lang="en-US" dirty="0" smtClean="0"/>
              <a:t>: </a:t>
            </a:r>
            <a:r>
              <a:rPr lang="en-US" dirty="0" err="1" smtClean="0"/>
              <a:t>Daten</a:t>
            </a:r>
            <a:r>
              <a:rPr lang="en-US" dirty="0" smtClean="0"/>
              <a:t>-Assimilation um </a:t>
            </a:r>
            <a:r>
              <a:rPr lang="en-US" dirty="0" err="1" smtClean="0"/>
              <a:t>Anfangsdaten</a:t>
            </a:r>
            <a:r>
              <a:rPr lang="en-US" dirty="0" smtClean="0"/>
              <a:t> </a:t>
            </a:r>
            <a:r>
              <a:rPr lang="en-US" dirty="0" err="1" smtClean="0"/>
              <a:t>zu</a:t>
            </a:r>
            <a:r>
              <a:rPr lang="en-US" dirty="0" smtClean="0"/>
              <a:t> </a:t>
            </a:r>
            <a:r>
              <a:rPr lang="en-US" dirty="0" err="1" smtClean="0"/>
              <a:t>erhalten</a:t>
            </a:r>
            <a:r>
              <a:rPr lang="en-US" dirty="0" smtClean="0"/>
              <a:t>.</a:t>
            </a:r>
          </a:p>
          <a:p>
            <a:r>
              <a:rPr lang="en-US" sz="1800" dirty="0" smtClean="0"/>
              <a:t>(</a:t>
            </a:r>
            <a:r>
              <a:rPr lang="en-US" sz="1800" dirty="0" err="1" smtClean="0"/>
              <a:t>schlecht</a:t>
            </a:r>
            <a:r>
              <a:rPr lang="en-US" sz="1800" dirty="0" smtClean="0"/>
              <a:t> </a:t>
            </a:r>
            <a:r>
              <a:rPr lang="en-US" sz="1800" dirty="0" err="1" smtClean="0"/>
              <a:t>konditioniert</a:t>
            </a:r>
            <a:r>
              <a:rPr lang="en-US" sz="1800" dirty="0" smtClean="0"/>
              <a:t>, Chaos, </a:t>
            </a:r>
            <a:r>
              <a:rPr lang="en-US" sz="1800" dirty="0" err="1" smtClean="0"/>
              <a:t>Vorhersageproblematik</a:t>
            </a:r>
            <a:r>
              <a:rPr lang="en-US" sz="1800" dirty="0" smtClean="0"/>
              <a:t>)</a:t>
            </a:r>
            <a:endParaRPr lang="en-US" sz="1800" dirty="0"/>
          </a:p>
        </p:txBody>
      </p:sp>
      <p:pic>
        <p:nvPicPr>
          <p:cNvPr id="129028" name="Picture 4"/>
          <p:cNvPicPr>
            <a:picLocks noGrp="1" noChangeAspect="1" noChangeArrowheads="1"/>
          </p:cNvPicPr>
          <p:nvPr>
            <p:ph idx="1"/>
          </p:nvPr>
        </p:nvPicPr>
        <p:blipFill>
          <a:blip r:embed="rId3" cstate="print"/>
          <a:srcRect/>
          <a:stretch>
            <a:fillRect/>
          </a:stretch>
        </p:blipFill>
        <p:spPr>
          <a:xfrm>
            <a:off x="4427538" y="4354909"/>
            <a:ext cx="4176712" cy="2530475"/>
          </a:xfrm>
          <a:noFill/>
          <a:ln/>
        </p:spPr>
      </p:pic>
      <p:sp>
        <p:nvSpPr>
          <p:cNvPr id="129030" name="Text Box 6"/>
          <p:cNvSpPr txBox="1">
            <a:spLocks noChangeArrowheads="1"/>
          </p:cNvSpPr>
          <p:nvPr/>
        </p:nvSpPr>
        <p:spPr bwMode="auto">
          <a:xfrm>
            <a:off x="303213" y="2883708"/>
            <a:ext cx="8283037" cy="3785652"/>
          </a:xfrm>
          <a:prstGeom prst="rect">
            <a:avLst/>
          </a:prstGeom>
          <a:noFill/>
          <a:ln w="9525">
            <a:noFill/>
            <a:miter lim="800000"/>
            <a:headEnd/>
            <a:tailEnd/>
          </a:ln>
          <a:effectLst/>
        </p:spPr>
        <p:txBody>
          <a:bodyPr wrap="none">
            <a:spAutoFit/>
          </a:bodyPr>
          <a:lstStyle/>
          <a:p>
            <a:r>
              <a:rPr lang="de-DE" dirty="0">
                <a:solidFill>
                  <a:srgbClr val="000066"/>
                </a:solidFill>
              </a:rPr>
              <a:t>‘Im Fall "Lothar" versagte aber nicht etwa das GME-Modell an </a:t>
            </a:r>
          </a:p>
          <a:p>
            <a:r>
              <a:rPr lang="de-DE" dirty="0">
                <a:solidFill>
                  <a:srgbClr val="000066"/>
                </a:solidFill>
              </a:rPr>
              <a:t>sich, sondern die Datenassimilation zur Initialisierung des GME. </a:t>
            </a:r>
          </a:p>
          <a:p>
            <a:r>
              <a:rPr lang="de-DE" dirty="0">
                <a:solidFill>
                  <a:srgbClr val="000066"/>
                </a:solidFill>
              </a:rPr>
              <a:t>Es kursieren Gerüchte, wonach einige Messdaten, für </a:t>
            </a:r>
            <a:r>
              <a:rPr lang="de-DE" dirty="0" err="1">
                <a:solidFill>
                  <a:srgbClr val="000066"/>
                </a:solidFill>
              </a:rPr>
              <a:t>Messfehler</a:t>
            </a:r>
            <a:r>
              <a:rPr lang="de-DE" dirty="0">
                <a:solidFill>
                  <a:srgbClr val="000066"/>
                </a:solidFill>
              </a:rPr>
              <a:t> </a:t>
            </a:r>
          </a:p>
          <a:p>
            <a:r>
              <a:rPr lang="de-DE" dirty="0">
                <a:solidFill>
                  <a:srgbClr val="000066"/>
                </a:solidFill>
              </a:rPr>
              <a:t>gehalten, gestrichen wurden oder anderen Messungen nicht die </a:t>
            </a:r>
          </a:p>
          <a:p>
            <a:r>
              <a:rPr lang="de-DE" dirty="0">
                <a:solidFill>
                  <a:srgbClr val="000066"/>
                </a:solidFill>
              </a:rPr>
              <a:t>richtige Zeit zugeordnet wurde. </a:t>
            </a:r>
          </a:p>
          <a:p>
            <a:r>
              <a:rPr lang="de-DE" dirty="0">
                <a:solidFill>
                  <a:srgbClr val="000066"/>
                </a:solidFill>
              </a:rPr>
              <a:t>Solche vermeintlich kleine </a:t>
            </a:r>
          </a:p>
          <a:p>
            <a:r>
              <a:rPr lang="de-DE" dirty="0">
                <a:solidFill>
                  <a:srgbClr val="000066"/>
                </a:solidFill>
              </a:rPr>
              <a:t>Vergehen könnten sich </a:t>
            </a:r>
          </a:p>
          <a:p>
            <a:r>
              <a:rPr lang="de-DE" dirty="0">
                <a:solidFill>
                  <a:srgbClr val="000066"/>
                </a:solidFill>
              </a:rPr>
              <a:t>gravierend auswirken im </a:t>
            </a:r>
          </a:p>
          <a:p>
            <a:r>
              <a:rPr lang="de-DE" dirty="0">
                <a:solidFill>
                  <a:srgbClr val="000066"/>
                </a:solidFill>
              </a:rPr>
              <a:t>komplexen Gebilde </a:t>
            </a:r>
          </a:p>
          <a:p>
            <a:r>
              <a:rPr lang="de-DE" dirty="0">
                <a:solidFill>
                  <a:srgbClr val="000066"/>
                </a:solidFill>
              </a:rPr>
              <a:t>Wettervorhersage.’</a:t>
            </a:r>
            <a:r>
              <a:rPr lang="de-DE"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030"/>
                                        </p:tgtEl>
                                        <p:attrNameLst>
                                          <p:attrName>style.visibility</p:attrName>
                                        </p:attrNameLst>
                                      </p:cBhvr>
                                      <p:to>
                                        <p:strVal val="visible"/>
                                      </p:to>
                                    </p:set>
                                    <p:animEffect transition="in" filter="blinds(horizontal)">
                                      <p:cBhvr>
                                        <p:cTn id="7" dur="500"/>
                                        <p:tgtEl>
                                          <p:spTgt spid="129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30"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547664" y="764704"/>
            <a:ext cx="6624736" cy="5760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90000"/>
              </a:lnSpc>
              <a:spcBef>
                <a:spcPct val="20000"/>
              </a:spcBef>
              <a:spcAft>
                <a:spcPct val="0"/>
              </a:spcAft>
              <a:buClrTx/>
              <a:buSzTx/>
              <a:tabLst/>
              <a:defRPr/>
            </a:pPr>
            <a:r>
              <a:rPr kumimoji="0" lang="en-US" sz="2800" b="0" i="0" u="none" strike="noStrike" kern="0" cap="none" spc="0" normalizeH="0" baseline="0" noProof="0" dirty="0" smtClean="0">
                <a:ln>
                  <a:noFill/>
                </a:ln>
                <a:solidFill>
                  <a:schemeClr val="tx1"/>
                </a:solidFill>
                <a:effectLst/>
                <a:uLnTx/>
                <a:uFillTx/>
                <a:latin typeface="+mn-lt"/>
                <a:ea typeface="+mn-ea"/>
                <a:cs typeface="+mn-cs"/>
              </a:rPr>
              <a:t> Airbus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Schub</a:t>
            </a:r>
            <a:r>
              <a:rPr lang="en-US" sz="2800" kern="0" noProof="0" dirty="0" err="1" smtClean="0">
                <a:latin typeface="+mn-lt"/>
              </a:rPr>
              <a:t>u</a:t>
            </a:r>
            <a:r>
              <a:rPr lang="en-US" sz="2800" kern="0" dirty="0" err="1" smtClean="0">
                <a:latin typeface="+mn-lt"/>
              </a:rPr>
              <a:t>mkehr</a:t>
            </a:r>
            <a:r>
              <a:rPr kumimoji="0" lang="en-US" sz="2800" b="0" i="0" u="none" strike="noStrike" kern="0" cap="none" spc="0" normalizeH="0" baseline="0" noProof="0" dirty="0" smtClean="0">
                <a:ln>
                  <a:noFill/>
                </a:ln>
                <a:solidFill>
                  <a:schemeClr val="tx1"/>
                </a:solidFill>
                <a:effectLst/>
                <a:uLnTx/>
                <a:uFillTx/>
                <a:latin typeface="+mn-lt"/>
                <a:ea typeface="+mn-ea"/>
                <a:cs typeface="+mn-cs"/>
              </a:rPr>
              <a:t>, </a:t>
            </a:r>
            <a:r>
              <a:rPr kumimoji="0" lang="en-US" sz="2800" b="0" i="0" u="none" strike="noStrike" kern="0" cap="none" spc="0" normalizeH="0" baseline="0" noProof="0" dirty="0" err="1" smtClean="0">
                <a:ln>
                  <a:noFill/>
                </a:ln>
                <a:solidFill>
                  <a:schemeClr val="tx1"/>
                </a:solidFill>
                <a:effectLst/>
                <a:uLnTx/>
                <a:uFillTx/>
                <a:latin typeface="+mn-lt"/>
                <a:ea typeface="+mn-ea"/>
                <a:cs typeface="+mn-cs"/>
              </a:rPr>
              <a:t>Warschau</a:t>
            </a:r>
            <a:r>
              <a:rPr kumimoji="0" lang="en-US" sz="2800" b="0" i="0" u="none" strike="noStrike" kern="0" cap="none" spc="0" normalizeH="0" baseline="0" noProof="0" dirty="0" smtClean="0">
                <a:ln>
                  <a:noFill/>
                </a:ln>
                <a:solidFill>
                  <a:schemeClr val="tx1"/>
                </a:solidFill>
                <a:effectLst/>
                <a:uLnTx/>
                <a:uFillTx/>
                <a:latin typeface="+mn-lt"/>
                <a:ea typeface="+mn-ea"/>
                <a:cs typeface="+mn-cs"/>
              </a:rPr>
              <a:t>, 1993</a:t>
            </a:r>
          </a:p>
        </p:txBody>
      </p:sp>
      <p:pic>
        <p:nvPicPr>
          <p:cNvPr id="10" name="airbus_hamburg.mp4">
            <a:hlinkClick r:id="" action="ppaction://media"/>
          </p:cNvPr>
          <p:cNvPicPr>
            <a:picLocks noRot="1" noChangeAspect="1"/>
          </p:cNvPicPr>
          <p:nvPr>
            <a:videoFile r:link="rId1"/>
          </p:nvPr>
        </p:nvPicPr>
        <p:blipFill>
          <a:blip r:embed="rId4" cstate="print"/>
          <a:stretch>
            <a:fillRect/>
          </a:stretch>
        </p:blipFill>
        <p:spPr>
          <a:xfrm>
            <a:off x="2759968" y="2286000"/>
            <a:ext cx="3828256" cy="28711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4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dirty="0"/>
              <a:t>Airbus Fly-by-wire</a:t>
            </a:r>
          </a:p>
        </p:txBody>
      </p:sp>
      <p:sp>
        <p:nvSpPr>
          <p:cNvPr id="149510" name="Text Box 6"/>
          <p:cNvSpPr txBox="1">
            <a:spLocks noChangeArrowheads="1"/>
          </p:cNvSpPr>
          <p:nvPr/>
        </p:nvSpPr>
        <p:spPr bwMode="auto">
          <a:xfrm>
            <a:off x="1023938" y="1793875"/>
            <a:ext cx="5938485" cy="461665"/>
          </a:xfrm>
          <a:prstGeom prst="rect">
            <a:avLst/>
          </a:prstGeom>
          <a:noFill/>
          <a:ln w="9525">
            <a:noFill/>
            <a:miter lim="800000"/>
            <a:headEnd/>
            <a:tailEnd/>
          </a:ln>
          <a:effectLst/>
        </p:spPr>
        <p:txBody>
          <a:bodyPr wrap="none">
            <a:spAutoFit/>
          </a:bodyPr>
          <a:lstStyle/>
          <a:p>
            <a:r>
              <a:rPr lang="en-US" dirty="0"/>
              <a:t>A320, </a:t>
            </a:r>
            <a:r>
              <a:rPr lang="en-US" dirty="0" err="1" smtClean="0"/>
              <a:t>Airshow</a:t>
            </a:r>
            <a:r>
              <a:rPr lang="en-US" dirty="0" smtClean="0"/>
              <a:t> </a:t>
            </a:r>
            <a:r>
              <a:rPr lang="en-US" dirty="0"/>
              <a:t>in </a:t>
            </a:r>
            <a:r>
              <a:rPr lang="en-US" dirty="0" err="1" smtClean="0"/>
              <a:t>Habsheim</a:t>
            </a:r>
            <a:r>
              <a:rPr lang="en-US" dirty="0" smtClean="0"/>
              <a:t>,  </a:t>
            </a:r>
            <a:r>
              <a:rPr lang="en-US" dirty="0"/>
              <a:t>Mulhouse, 1988</a:t>
            </a:r>
          </a:p>
        </p:txBody>
      </p:sp>
      <p:pic>
        <p:nvPicPr>
          <p:cNvPr id="6" name="airbus_mul_avi.avi">
            <a:hlinkClick r:id="" action="ppaction://media"/>
          </p:cNvPr>
          <p:cNvPicPr>
            <a:picLocks noRot="1" noChangeAspect="1"/>
          </p:cNvPicPr>
          <p:nvPr>
            <a:videoFile r:link="rId1"/>
          </p:nvPr>
        </p:nvPicPr>
        <p:blipFill>
          <a:blip r:embed="rId4" cstate="print"/>
          <a:stretch>
            <a:fillRect/>
          </a:stretch>
        </p:blipFill>
        <p:spPr>
          <a:xfrm>
            <a:off x="3048000" y="2871192"/>
            <a:ext cx="3048000" cy="2286000"/>
          </a:xfrm>
          <a:prstGeom prst="rect">
            <a:avLst/>
          </a:prstGeom>
        </p:spPr>
      </p:pic>
      <p:sp>
        <p:nvSpPr>
          <p:cNvPr id="7" name="Textfeld 6"/>
          <p:cNvSpPr txBox="1"/>
          <p:nvPr/>
        </p:nvSpPr>
        <p:spPr>
          <a:xfrm>
            <a:off x="899592" y="5733256"/>
            <a:ext cx="7715254" cy="830997"/>
          </a:xfrm>
          <a:prstGeom prst="rect">
            <a:avLst/>
          </a:prstGeom>
          <a:noFill/>
        </p:spPr>
        <p:txBody>
          <a:bodyPr wrap="none" rtlCol="0">
            <a:spAutoFit/>
          </a:bodyPr>
          <a:lstStyle/>
          <a:p>
            <a:r>
              <a:rPr lang="en-US" dirty="0" smtClean="0"/>
              <a:t>The Pilot </a:t>
            </a:r>
            <a:r>
              <a:rPr lang="en-US" dirty="0" err="1" smtClean="0"/>
              <a:t>stellt</a:t>
            </a:r>
            <a:r>
              <a:rPr lang="en-US" dirty="0" smtClean="0"/>
              <a:t> den </a:t>
            </a:r>
            <a:r>
              <a:rPr lang="en-US" dirty="0" err="1" smtClean="0"/>
              <a:t>Hebel</a:t>
            </a:r>
            <a:r>
              <a:rPr lang="en-US" dirty="0" smtClean="0"/>
              <a:t> auf </a:t>
            </a:r>
            <a:r>
              <a:rPr lang="en-US" dirty="0" err="1" smtClean="0"/>
              <a:t>Aufstieg</a:t>
            </a:r>
            <a:r>
              <a:rPr lang="en-US" dirty="0" smtClean="0"/>
              <a:t>, </a:t>
            </a:r>
            <a:r>
              <a:rPr lang="en-US" dirty="0" err="1" smtClean="0"/>
              <a:t>aber</a:t>
            </a:r>
            <a:r>
              <a:rPr lang="en-US" dirty="0" smtClean="0"/>
              <a:t> </a:t>
            </a:r>
            <a:r>
              <a:rPr lang="en-US" dirty="0" err="1" smtClean="0"/>
              <a:t>Aufstieg</a:t>
            </a:r>
            <a:r>
              <a:rPr lang="en-US" dirty="0" smtClean="0"/>
              <a:t> </a:t>
            </a:r>
            <a:r>
              <a:rPr lang="en-US" dirty="0" err="1" smtClean="0"/>
              <a:t>beginnt</a:t>
            </a:r>
            <a:endParaRPr lang="en-US" dirty="0" smtClean="0"/>
          </a:p>
          <a:p>
            <a:r>
              <a:rPr lang="en-US" dirty="0" err="1" smtClean="0"/>
              <a:t>verzögert</a:t>
            </a:r>
            <a:r>
              <a:rPr lang="en-US"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6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Grp="1" noChangeArrowheads="1"/>
          </p:cNvSpPr>
          <p:nvPr>
            <p:ph type="body" idx="1"/>
          </p:nvPr>
        </p:nvSpPr>
        <p:spPr>
          <a:xfrm>
            <a:off x="611560" y="1052736"/>
            <a:ext cx="8077200" cy="3096344"/>
          </a:xfrm>
        </p:spPr>
        <p:txBody>
          <a:bodyPr/>
          <a:lstStyle/>
          <a:p>
            <a:pPr eaLnBrk="1" hangingPunct="1">
              <a:lnSpc>
                <a:spcPct val="90000"/>
              </a:lnSpc>
              <a:buFontTx/>
              <a:buChar char="-"/>
            </a:pPr>
            <a:r>
              <a:rPr lang="en-US" noProof="0" dirty="0" err="1" smtClean="0"/>
              <a:t>Ozon</a:t>
            </a:r>
            <a:r>
              <a:rPr lang="en-US" noProof="0" dirty="0" smtClean="0"/>
              <a:t>-Loch: </a:t>
            </a:r>
            <a:r>
              <a:rPr lang="en-US" noProof="0" dirty="0" err="1" smtClean="0"/>
              <a:t>Analyse</a:t>
            </a:r>
            <a:r>
              <a:rPr lang="en-US" noProof="0" dirty="0" smtClean="0"/>
              <a:t> </a:t>
            </a:r>
            <a:r>
              <a:rPr lang="en-US" noProof="0" dirty="0" err="1" smtClean="0"/>
              <a:t>der</a:t>
            </a:r>
            <a:r>
              <a:rPr lang="en-US" noProof="0" dirty="0" smtClean="0"/>
              <a:t> </a:t>
            </a:r>
            <a:r>
              <a:rPr lang="en-US" noProof="0" dirty="0" err="1" smtClean="0"/>
              <a:t>gemessenen</a:t>
            </a:r>
            <a:r>
              <a:rPr lang="en-US" noProof="0" dirty="0" smtClean="0"/>
              <a:t> </a:t>
            </a:r>
            <a:r>
              <a:rPr lang="en-US" noProof="0" dirty="0" err="1" smtClean="0"/>
              <a:t>Daten</a:t>
            </a:r>
            <a:endParaRPr lang="en-US" noProof="0" dirty="0" smtClean="0"/>
          </a:p>
          <a:p>
            <a:pPr eaLnBrk="1" hangingPunct="1">
              <a:lnSpc>
                <a:spcPct val="90000"/>
              </a:lnSpc>
              <a:buNone/>
            </a:pPr>
            <a:r>
              <a:rPr lang="en-US" noProof="0" dirty="0" smtClean="0"/>
              <a:t>-  EXCEL </a:t>
            </a:r>
            <a:r>
              <a:rPr lang="en-US" noProof="0" dirty="0" err="1" smtClean="0"/>
              <a:t>Zahlenrundung</a:t>
            </a:r>
            <a:endParaRPr lang="en-US" noProof="0" dirty="0" smtClean="0"/>
          </a:p>
          <a:p>
            <a:pPr eaLnBrk="1" hangingPunct="1">
              <a:lnSpc>
                <a:spcPct val="90000"/>
              </a:lnSpc>
              <a:buNone/>
            </a:pPr>
            <a:r>
              <a:rPr lang="en-US" dirty="0" smtClean="0"/>
              <a:t>-  </a:t>
            </a:r>
            <a:r>
              <a:rPr lang="en-US" dirty="0" err="1" smtClean="0"/>
              <a:t>Deaktivierung</a:t>
            </a:r>
            <a:r>
              <a:rPr lang="en-US" dirty="0" smtClean="0"/>
              <a:t> des </a:t>
            </a:r>
            <a:r>
              <a:rPr lang="en-US" dirty="0" err="1" smtClean="0"/>
              <a:t>Beifahrer</a:t>
            </a:r>
            <a:r>
              <a:rPr lang="en-US" dirty="0" smtClean="0"/>
              <a:t>-Airbag</a:t>
            </a:r>
          </a:p>
          <a:p>
            <a:pPr eaLnBrk="1" hangingPunct="1">
              <a:lnSpc>
                <a:spcPct val="90000"/>
              </a:lnSpc>
              <a:buFontTx/>
              <a:buChar char="-"/>
            </a:pPr>
            <a:r>
              <a:rPr lang="en-US" dirty="0" err="1" smtClean="0"/>
              <a:t>Brücke</a:t>
            </a:r>
            <a:r>
              <a:rPr lang="en-US" noProof="0" dirty="0" smtClean="0"/>
              <a:t> </a:t>
            </a:r>
            <a:r>
              <a:rPr lang="en-US" noProof="0" dirty="0" err="1" smtClean="0"/>
              <a:t>über</a:t>
            </a:r>
            <a:r>
              <a:rPr lang="en-US" noProof="0" dirty="0" smtClean="0"/>
              <a:t> den </a:t>
            </a:r>
            <a:r>
              <a:rPr lang="en-US" noProof="0" dirty="0" err="1" smtClean="0"/>
              <a:t>Rhein</a:t>
            </a:r>
            <a:r>
              <a:rPr lang="en-US" noProof="0" dirty="0" smtClean="0"/>
              <a:t> </a:t>
            </a:r>
          </a:p>
          <a:p>
            <a:pPr eaLnBrk="1" hangingPunct="1">
              <a:lnSpc>
                <a:spcPct val="90000"/>
              </a:lnSpc>
              <a:buFontTx/>
              <a:buChar char="-"/>
            </a:pPr>
            <a:r>
              <a:rPr lang="en-US" dirty="0" err="1" smtClean="0"/>
              <a:t>zweigleisige</a:t>
            </a:r>
            <a:r>
              <a:rPr lang="en-US" dirty="0" smtClean="0"/>
              <a:t> </a:t>
            </a:r>
            <a:r>
              <a:rPr lang="en-US" dirty="0" err="1" smtClean="0"/>
              <a:t>Eisenbahnstrecke</a:t>
            </a:r>
            <a:endParaRPr lang="en-US" noProof="0" dirty="0" smtClean="0"/>
          </a:p>
        </p:txBody>
      </p:sp>
      <p:sp>
        <p:nvSpPr>
          <p:cNvPr id="11" name="Halbbogen 10"/>
          <p:cNvSpPr/>
          <p:nvPr/>
        </p:nvSpPr>
        <p:spPr>
          <a:xfrm>
            <a:off x="827584" y="4941168"/>
            <a:ext cx="1800200" cy="914400"/>
          </a:xfrm>
          <a:prstGeom prst="blockArc">
            <a:avLst>
              <a:gd name="adj1" fmla="val 10800000"/>
              <a:gd name="adj2" fmla="val 16344718"/>
              <a:gd name="adj3" fmla="val 12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Halbbogen 11"/>
          <p:cNvSpPr/>
          <p:nvPr/>
        </p:nvSpPr>
        <p:spPr>
          <a:xfrm flipH="1">
            <a:off x="827584" y="4797152"/>
            <a:ext cx="1872208" cy="1152128"/>
          </a:xfrm>
          <a:prstGeom prst="blockArc">
            <a:avLst>
              <a:gd name="adj1" fmla="val 10847298"/>
              <a:gd name="adj2" fmla="val 16344718"/>
              <a:gd name="adj3" fmla="val 125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0" name="Gruppieren 29"/>
          <p:cNvGrpSpPr/>
          <p:nvPr/>
        </p:nvGrpSpPr>
        <p:grpSpPr>
          <a:xfrm>
            <a:off x="6660232" y="5375718"/>
            <a:ext cx="1728192" cy="152400"/>
            <a:chOff x="5148064" y="4869160"/>
            <a:chExt cx="1728192" cy="152400"/>
          </a:xfrm>
        </p:grpSpPr>
        <p:cxnSp>
          <p:nvCxnSpPr>
            <p:cNvPr id="31" name="Gerade Verbindung 30"/>
            <p:cNvCxnSpPr/>
            <p:nvPr/>
          </p:nvCxnSpPr>
          <p:spPr>
            <a:xfrm>
              <a:off x="5148064" y="48691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p:cNvCxnSpPr/>
            <p:nvPr/>
          </p:nvCxnSpPr>
          <p:spPr>
            <a:xfrm>
              <a:off x="5148064" y="50215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666023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Gerade Verbindung 33"/>
            <p:cNvCxnSpPr/>
            <p:nvPr/>
          </p:nvCxnSpPr>
          <p:spPr>
            <a:xfrm>
              <a:off x="680424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p:cNvCxnSpPr/>
            <p:nvPr/>
          </p:nvCxnSpPr>
          <p:spPr>
            <a:xfrm>
              <a:off x="637220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a:off x="651621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 Verbindung 36"/>
            <p:cNvCxnSpPr/>
            <p:nvPr/>
          </p:nvCxnSpPr>
          <p:spPr>
            <a:xfrm>
              <a:off x="608416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p:cNvCxnSpPr/>
            <p:nvPr/>
          </p:nvCxnSpPr>
          <p:spPr>
            <a:xfrm>
              <a:off x="622818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Gerade Verbindung 38"/>
            <p:cNvCxnSpPr/>
            <p:nvPr/>
          </p:nvCxnSpPr>
          <p:spPr>
            <a:xfrm>
              <a:off x="579613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Gerade Verbindung 39"/>
            <p:cNvCxnSpPr/>
            <p:nvPr/>
          </p:nvCxnSpPr>
          <p:spPr>
            <a:xfrm>
              <a:off x="594015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Gerade Verbindung 40"/>
            <p:cNvCxnSpPr/>
            <p:nvPr/>
          </p:nvCxnSpPr>
          <p:spPr>
            <a:xfrm>
              <a:off x="550810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p:cNvCxnSpPr/>
            <p:nvPr/>
          </p:nvCxnSpPr>
          <p:spPr>
            <a:xfrm>
              <a:off x="565212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Gerade Verbindung 42"/>
            <p:cNvCxnSpPr/>
            <p:nvPr/>
          </p:nvCxnSpPr>
          <p:spPr>
            <a:xfrm>
              <a:off x="522007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536408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uppieren 44"/>
          <p:cNvGrpSpPr/>
          <p:nvPr/>
        </p:nvGrpSpPr>
        <p:grpSpPr>
          <a:xfrm>
            <a:off x="4932040" y="5726564"/>
            <a:ext cx="1728192" cy="152400"/>
            <a:chOff x="5148064" y="4869160"/>
            <a:chExt cx="1728192" cy="152400"/>
          </a:xfrm>
        </p:grpSpPr>
        <p:cxnSp>
          <p:nvCxnSpPr>
            <p:cNvPr id="46" name="Gerade Verbindung 45"/>
            <p:cNvCxnSpPr/>
            <p:nvPr/>
          </p:nvCxnSpPr>
          <p:spPr>
            <a:xfrm>
              <a:off x="5148064" y="48691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Gerade Verbindung 46"/>
            <p:cNvCxnSpPr/>
            <p:nvPr/>
          </p:nvCxnSpPr>
          <p:spPr>
            <a:xfrm>
              <a:off x="5148064" y="50215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Gerade Verbindung 47"/>
            <p:cNvCxnSpPr/>
            <p:nvPr/>
          </p:nvCxnSpPr>
          <p:spPr>
            <a:xfrm>
              <a:off x="666023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a:off x="680424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a:off x="637220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p:cNvCxnSpPr/>
            <p:nvPr/>
          </p:nvCxnSpPr>
          <p:spPr>
            <a:xfrm>
              <a:off x="651621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Gerade Verbindung 51"/>
            <p:cNvCxnSpPr/>
            <p:nvPr/>
          </p:nvCxnSpPr>
          <p:spPr>
            <a:xfrm>
              <a:off x="608416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a:off x="622818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a:off x="579613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Gerade Verbindung 54"/>
            <p:cNvCxnSpPr/>
            <p:nvPr/>
          </p:nvCxnSpPr>
          <p:spPr>
            <a:xfrm>
              <a:off x="594015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a:off x="550810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Gerade Verbindung 56"/>
            <p:cNvCxnSpPr/>
            <p:nvPr/>
          </p:nvCxnSpPr>
          <p:spPr>
            <a:xfrm>
              <a:off x="565212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Gerade Verbindung 57"/>
            <p:cNvCxnSpPr/>
            <p:nvPr/>
          </p:nvCxnSpPr>
          <p:spPr>
            <a:xfrm>
              <a:off x="522007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Gerade Verbindung 58"/>
            <p:cNvCxnSpPr/>
            <p:nvPr/>
          </p:nvCxnSpPr>
          <p:spPr>
            <a:xfrm>
              <a:off x="536408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1" name="Gruppieren 80"/>
          <p:cNvGrpSpPr/>
          <p:nvPr/>
        </p:nvGrpSpPr>
        <p:grpSpPr>
          <a:xfrm>
            <a:off x="4932040" y="5373216"/>
            <a:ext cx="3456384" cy="506558"/>
            <a:chOff x="4932040" y="5373216"/>
            <a:chExt cx="3456384" cy="506558"/>
          </a:xfrm>
        </p:grpSpPr>
        <p:grpSp>
          <p:nvGrpSpPr>
            <p:cNvPr id="29" name="Gruppieren 28"/>
            <p:cNvGrpSpPr/>
            <p:nvPr/>
          </p:nvGrpSpPr>
          <p:grpSpPr>
            <a:xfrm>
              <a:off x="4932040" y="5373216"/>
              <a:ext cx="1728192" cy="152400"/>
              <a:chOff x="5148064" y="4869160"/>
              <a:chExt cx="1728192" cy="152400"/>
            </a:xfrm>
          </p:grpSpPr>
          <p:cxnSp>
            <p:nvCxnSpPr>
              <p:cNvPr id="14" name="Gerade Verbindung 13"/>
              <p:cNvCxnSpPr/>
              <p:nvPr/>
            </p:nvCxnSpPr>
            <p:spPr>
              <a:xfrm>
                <a:off x="5148064" y="48691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Gerade Verbindung 14"/>
              <p:cNvCxnSpPr/>
              <p:nvPr/>
            </p:nvCxnSpPr>
            <p:spPr>
              <a:xfrm>
                <a:off x="5148064" y="50215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Gerade Verbindung 16"/>
              <p:cNvCxnSpPr/>
              <p:nvPr/>
            </p:nvCxnSpPr>
            <p:spPr>
              <a:xfrm>
                <a:off x="666023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p:cNvCxnSpPr/>
              <p:nvPr/>
            </p:nvCxnSpPr>
            <p:spPr>
              <a:xfrm>
                <a:off x="680424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p:cNvCxnSpPr/>
              <p:nvPr/>
            </p:nvCxnSpPr>
            <p:spPr>
              <a:xfrm>
                <a:off x="637220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p:cNvCxnSpPr/>
              <p:nvPr/>
            </p:nvCxnSpPr>
            <p:spPr>
              <a:xfrm>
                <a:off x="651621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Gerade Verbindung 20"/>
              <p:cNvCxnSpPr/>
              <p:nvPr/>
            </p:nvCxnSpPr>
            <p:spPr>
              <a:xfrm>
                <a:off x="608416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Gerade Verbindung 21"/>
              <p:cNvCxnSpPr/>
              <p:nvPr/>
            </p:nvCxnSpPr>
            <p:spPr>
              <a:xfrm>
                <a:off x="622818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Gerade Verbindung 22"/>
              <p:cNvCxnSpPr/>
              <p:nvPr/>
            </p:nvCxnSpPr>
            <p:spPr>
              <a:xfrm>
                <a:off x="579613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Gerade Verbindung 23"/>
              <p:cNvCxnSpPr/>
              <p:nvPr/>
            </p:nvCxnSpPr>
            <p:spPr>
              <a:xfrm>
                <a:off x="594015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Gerade Verbindung 24"/>
              <p:cNvCxnSpPr/>
              <p:nvPr/>
            </p:nvCxnSpPr>
            <p:spPr>
              <a:xfrm>
                <a:off x="550810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Gerade Verbindung 25"/>
              <p:cNvCxnSpPr/>
              <p:nvPr/>
            </p:nvCxnSpPr>
            <p:spPr>
              <a:xfrm>
                <a:off x="565212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Gerade Verbindung 26"/>
              <p:cNvCxnSpPr/>
              <p:nvPr/>
            </p:nvCxnSpPr>
            <p:spPr>
              <a:xfrm>
                <a:off x="522007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Gerade Verbindung 27"/>
              <p:cNvCxnSpPr/>
              <p:nvPr/>
            </p:nvCxnSpPr>
            <p:spPr>
              <a:xfrm>
                <a:off x="536408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60" name="Gruppieren 59"/>
            <p:cNvGrpSpPr/>
            <p:nvPr/>
          </p:nvGrpSpPr>
          <p:grpSpPr>
            <a:xfrm>
              <a:off x="6660232" y="5724872"/>
              <a:ext cx="1728192" cy="154902"/>
              <a:chOff x="5148064" y="4869160"/>
              <a:chExt cx="1728192" cy="154902"/>
            </a:xfrm>
          </p:grpSpPr>
          <p:cxnSp>
            <p:nvCxnSpPr>
              <p:cNvPr id="61" name="Gerade Verbindung 60"/>
              <p:cNvCxnSpPr/>
              <p:nvPr/>
            </p:nvCxnSpPr>
            <p:spPr>
              <a:xfrm>
                <a:off x="5148064" y="48691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nvCxnSpPr>
            <p:spPr>
              <a:xfrm>
                <a:off x="5148064" y="5021560"/>
                <a:ext cx="172819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a:off x="666023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Gerade Verbindung 63"/>
              <p:cNvCxnSpPr/>
              <p:nvPr/>
            </p:nvCxnSpPr>
            <p:spPr>
              <a:xfrm>
                <a:off x="680424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 Verbindung 64"/>
              <p:cNvCxnSpPr/>
              <p:nvPr/>
            </p:nvCxnSpPr>
            <p:spPr>
              <a:xfrm>
                <a:off x="637220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65"/>
              <p:cNvCxnSpPr/>
              <p:nvPr/>
            </p:nvCxnSpPr>
            <p:spPr>
              <a:xfrm>
                <a:off x="651621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p:nvCxnSpPr>
            <p:spPr>
              <a:xfrm>
                <a:off x="6084168" y="4880046"/>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a:off x="622818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p:nvCxnSpPr>
            <p:spPr>
              <a:xfrm>
                <a:off x="5796136"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a:off x="594015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p:nvCxnSpPr>
            <p:spPr>
              <a:xfrm>
                <a:off x="5508104"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p:nvCxnSpPr>
            <p:spPr>
              <a:xfrm>
                <a:off x="5652120"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p:nvCxnSpPr>
            <p:spPr>
              <a:xfrm>
                <a:off x="5220072"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Gerade Verbindung 73"/>
              <p:cNvCxnSpPr/>
              <p:nvPr/>
            </p:nvCxnSpPr>
            <p:spPr>
              <a:xfrm>
                <a:off x="5364088" y="4869160"/>
                <a:ext cx="0" cy="14401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75" name="Textfeld 74"/>
          <p:cNvSpPr txBox="1"/>
          <p:nvPr/>
        </p:nvSpPr>
        <p:spPr>
          <a:xfrm>
            <a:off x="4932040" y="4725144"/>
            <a:ext cx="3847528" cy="461665"/>
          </a:xfrm>
          <a:prstGeom prst="rect">
            <a:avLst/>
          </a:prstGeom>
          <a:noFill/>
        </p:spPr>
        <p:txBody>
          <a:bodyPr wrap="none" rtlCol="0">
            <a:spAutoFit/>
          </a:bodyPr>
          <a:lstStyle/>
          <a:p>
            <a:r>
              <a:rPr lang="en-US" dirty="0" err="1" smtClean="0"/>
              <a:t>Gleisabbau</a:t>
            </a:r>
            <a:r>
              <a:rPr lang="en-US" dirty="0" smtClean="0"/>
              <a:t> von </a:t>
            </a:r>
            <a:r>
              <a:rPr lang="en-US" dirty="0" err="1" smtClean="0"/>
              <a:t>beiden</a:t>
            </a:r>
            <a:r>
              <a:rPr lang="en-US" dirty="0" smtClean="0"/>
              <a:t> </a:t>
            </a:r>
            <a:r>
              <a:rPr lang="en-US" dirty="0" err="1" smtClean="0"/>
              <a:t>Seiten</a:t>
            </a:r>
            <a:endParaRPr lang="en-US" dirty="0"/>
          </a:p>
        </p:txBody>
      </p:sp>
      <p:sp>
        <p:nvSpPr>
          <p:cNvPr id="76" name="Textfeld 75"/>
          <p:cNvSpPr txBox="1"/>
          <p:nvPr/>
        </p:nvSpPr>
        <p:spPr>
          <a:xfrm>
            <a:off x="4978770" y="6165304"/>
            <a:ext cx="3385863" cy="461665"/>
          </a:xfrm>
          <a:prstGeom prst="rect">
            <a:avLst/>
          </a:prstGeom>
          <a:noFill/>
        </p:spPr>
        <p:txBody>
          <a:bodyPr wrap="none" rtlCol="0">
            <a:spAutoFit/>
          </a:bodyPr>
          <a:lstStyle/>
          <a:p>
            <a:r>
              <a:rPr lang="en-US" dirty="0" err="1" smtClean="0"/>
              <a:t>Entferne</a:t>
            </a:r>
            <a:r>
              <a:rPr lang="en-US" dirty="0" smtClean="0"/>
              <a:t> das </a:t>
            </a:r>
            <a:r>
              <a:rPr lang="en-US" dirty="0" err="1" smtClean="0"/>
              <a:t>rechte</a:t>
            </a:r>
            <a:r>
              <a:rPr lang="en-US" dirty="0" smtClean="0"/>
              <a:t> </a:t>
            </a:r>
            <a:r>
              <a:rPr lang="en-US" dirty="0" err="1" smtClean="0"/>
              <a:t>Gleis</a:t>
            </a:r>
            <a:r>
              <a:rPr lang="en-US" dirty="0" smtClean="0"/>
              <a:t>!</a:t>
            </a:r>
            <a:endParaRPr lang="en-US" dirty="0"/>
          </a:p>
        </p:txBody>
      </p:sp>
      <p:grpSp>
        <p:nvGrpSpPr>
          <p:cNvPr id="83" name="Gruppieren 82"/>
          <p:cNvGrpSpPr/>
          <p:nvPr/>
        </p:nvGrpSpPr>
        <p:grpSpPr>
          <a:xfrm>
            <a:off x="78254" y="4365104"/>
            <a:ext cx="4349730" cy="2492896"/>
            <a:chOff x="-3780928" y="4365104"/>
            <a:chExt cx="4349730" cy="2492896"/>
          </a:xfrm>
        </p:grpSpPr>
        <p:sp>
          <p:nvSpPr>
            <p:cNvPr id="77" name="Textfeld 76"/>
            <p:cNvSpPr txBox="1"/>
            <p:nvPr/>
          </p:nvSpPr>
          <p:spPr>
            <a:xfrm>
              <a:off x="-3457400" y="5877272"/>
              <a:ext cx="3243196" cy="461665"/>
            </a:xfrm>
            <a:prstGeom prst="rect">
              <a:avLst/>
            </a:prstGeom>
            <a:noFill/>
          </p:spPr>
          <p:txBody>
            <a:bodyPr wrap="none" rtlCol="0">
              <a:spAutoFit/>
            </a:bodyPr>
            <a:lstStyle/>
            <a:p>
              <a:r>
                <a:rPr lang="en-US" dirty="0" err="1" smtClean="0"/>
                <a:t>Höhe</a:t>
              </a:r>
              <a:r>
                <a:rPr lang="en-US" dirty="0" smtClean="0"/>
                <a:t> </a:t>
              </a:r>
              <a:r>
                <a:rPr lang="en-US" dirty="0" err="1" smtClean="0"/>
                <a:t>ü.d</a:t>
              </a:r>
              <a:r>
                <a:rPr lang="en-US" dirty="0" smtClean="0"/>
                <a:t>. </a:t>
              </a:r>
              <a:r>
                <a:rPr lang="en-US" dirty="0" err="1" smtClean="0"/>
                <a:t>Meeresspiegel</a:t>
              </a:r>
              <a:endParaRPr lang="en-US" dirty="0"/>
            </a:p>
          </p:txBody>
        </p:sp>
        <p:sp>
          <p:nvSpPr>
            <p:cNvPr id="78" name="Textfeld 77"/>
            <p:cNvSpPr txBox="1"/>
            <p:nvPr/>
          </p:nvSpPr>
          <p:spPr>
            <a:xfrm>
              <a:off x="-3780928" y="4365104"/>
              <a:ext cx="1226618" cy="461665"/>
            </a:xfrm>
            <a:prstGeom prst="rect">
              <a:avLst/>
            </a:prstGeom>
            <a:noFill/>
          </p:spPr>
          <p:txBody>
            <a:bodyPr wrap="none" rtlCol="0">
              <a:spAutoFit/>
            </a:bodyPr>
            <a:lstStyle/>
            <a:p>
              <a:r>
                <a:rPr lang="en-US" dirty="0" err="1" smtClean="0"/>
                <a:t>Schweiz</a:t>
              </a:r>
              <a:endParaRPr lang="en-US" dirty="0"/>
            </a:p>
          </p:txBody>
        </p:sp>
        <p:sp>
          <p:nvSpPr>
            <p:cNvPr id="79" name="Textfeld 78"/>
            <p:cNvSpPr txBox="1"/>
            <p:nvPr/>
          </p:nvSpPr>
          <p:spPr>
            <a:xfrm>
              <a:off x="-1153144" y="4365104"/>
              <a:ext cx="1721946" cy="461665"/>
            </a:xfrm>
            <a:prstGeom prst="rect">
              <a:avLst/>
            </a:prstGeom>
            <a:noFill/>
          </p:spPr>
          <p:txBody>
            <a:bodyPr wrap="none" rtlCol="0">
              <a:spAutoFit/>
            </a:bodyPr>
            <a:lstStyle/>
            <a:p>
              <a:r>
                <a:rPr lang="en-US" dirty="0" smtClean="0"/>
                <a:t>Deutschland</a:t>
              </a:r>
              <a:endParaRPr lang="en-US" dirty="0"/>
            </a:p>
          </p:txBody>
        </p:sp>
        <p:sp>
          <p:nvSpPr>
            <p:cNvPr id="82" name="Textfeld 81"/>
            <p:cNvSpPr txBox="1"/>
            <p:nvPr/>
          </p:nvSpPr>
          <p:spPr>
            <a:xfrm>
              <a:off x="-3498168" y="6396335"/>
              <a:ext cx="3245632" cy="461665"/>
            </a:xfrm>
            <a:prstGeom prst="rect">
              <a:avLst/>
            </a:prstGeom>
            <a:noFill/>
          </p:spPr>
          <p:txBody>
            <a:bodyPr wrap="none" rtlCol="0">
              <a:spAutoFit/>
            </a:bodyPr>
            <a:lstStyle/>
            <a:p>
              <a:r>
                <a:rPr lang="en-US" dirty="0" err="1" smtClean="0"/>
                <a:t>Laufenburg</a:t>
              </a:r>
              <a:r>
                <a:rPr lang="en-US" dirty="0" smtClean="0"/>
                <a:t> 2004, -27cm</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blinds(horizontal)">
                                      <p:cBhvr>
                                        <p:cTn id="7" dur="500"/>
                                        <p:tgtEl>
                                          <p:spTgt spid="8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linds(horizont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par>
                                <p:cTn id="23" presetID="3" presetClass="entr" presetSubtype="1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blinds(horizontal)">
                                      <p:cBhvr>
                                        <p:cTn id="25" dur="500"/>
                                        <p:tgtEl>
                                          <p:spTgt spid="45"/>
                                        </p:tgtEl>
                                      </p:cBhvr>
                                    </p:animEffect>
                                  </p:childTnLst>
                                </p:cTn>
                              </p:par>
                              <p:par>
                                <p:cTn id="26" presetID="3" presetClass="entr" presetSubtype="10" fill="hold" nodeType="withEffect">
                                  <p:stCondLst>
                                    <p:cond delay="0"/>
                                  </p:stCondLst>
                                  <p:childTnLst>
                                    <p:set>
                                      <p:cBhvr>
                                        <p:cTn id="27" dur="1" fill="hold">
                                          <p:stCondLst>
                                            <p:cond delay="0"/>
                                          </p:stCondLst>
                                        </p:cTn>
                                        <p:tgtEl>
                                          <p:spTgt spid="81"/>
                                        </p:tgtEl>
                                        <p:attrNameLst>
                                          <p:attrName>style.visibility</p:attrName>
                                        </p:attrNameLst>
                                      </p:cBhvr>
                                      <p:to>
                                        <p:strVal val="visible"/>
                                      </p:to>
                                    </p:set>
                                    <p:animEffect transition="in" filter="blinds(horizontal)">
                                      <p:cBhvr>
                                        <p:cTn id="28" dur="500"/>
                                        <p:tgtEl>
                                          <p:spTgt spid="81"/>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Effect transition="in" filter="blinds(horizontal)">
                                      <p:cBhvr>
                                        <p:cTn id="31" dur="500"/>
                                        <p:tgtEl>
                                          <p:spTgt spid="75"/>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76"/>
                                        </p:tgtEl>
                                        <p:attrNameLst>
                                          <p:attrName>style.visibility</p:attrName>
                                        </p:attrNameLst>
                                      </p:cBhvr>
                                      <p:to>
                                        <p:strVal val="visible"/>
                                      </p:to>
                                    </p:set>
                                    <p:animEffect transition="in" filter="blinds(horizontal)">
                                      <p:cBhvr>
                                        <p:cTn id="36" dur="500"/>
                                        <p:tgtEl>
                                          <p:spTgt spid="7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81"/>
                                        </p:tgtEl>
                                        <p:attrNameLst>
                                          <p:attrName>ppt_x</p:attrName>
                                        </p:attrNameLst>
                                      </p:cBhvr>
                                      <p:tavLst>
                                        <p:tav tm="0">
                                          <p:val>
                                            <p:strVal val="ppt_x"/>
                                          </p:val>
                                        </p:tav>
                                        <p:tav tm="100000">
                                          <p:val>
                                            <p:strVal val="ppt_x"/>
                                          </p:val>
                                        </p:tav>
                                      </p:tavLst>
                                    </p:anim>
                                    <p:anim calcmode="lin" valueType="num">
                                      <p:cBhvr additive="base">
                                        <p:cTn id="41" dur="500"/>
                                        <p:tgtEl>
                                          <p:spTgt spid="81"/>
                                        </p:tgtEl>
                                        <p:attrNameLst>
                                          <p:attrName>ppt_y</p:attrName>
                                        </p:attrNameLst>
                                      </p:cBhvr>
                                      <p:tavLst>
                                        <p:tav tm="0">
                                          <p:val>
                                            <p:strVal val="ppt_y"/>
                                          </p:val>
                                        </p:tav>
                                        <p:tav tm="100000">
                                          <p:val>
                                            <p:strVal val="1+ppt_h/2"/>
                                          </p:val>
                                        </p:tav>
                                      </p:tavLst>
                                    </p:anim>
                                    <p:set>
                                      <p:cBhvr>
                                        <p:cTn id="42"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75" grpId="0"/>
      <p:bldP spid="7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27384"/>
            <a:ext cx="7772400" cy="1143000"/>
          </a:xfrm>
        </p:spPr>
        <p:txBody>
          <a:bodyPr/>
          <a:lstStyle/>
          <a:p>
            <a:r>
              <a:rPr lang="en-US" dirty="0" smtClean="0"/>
              <a:t>ICE </a:t>
            </a:r>
            <a:r>
              <a:rPr lang="en-US" dirty="0" err="1" smtClean="0"/>
              <a:t>Bremssignal</a:t>
            </a:r>
            <a:endParaRPr lang="en-US" noProof="0" dirty="0"/>
          </a:p>
        </p:txBody>
      </p:sp>
      <p:sp>
        <p:nvSpPr>
          <p:cNvPr id="3" name="Inhaltsplatzhalter 2"/>
          <p:cNvSpPr>
            <a:spLocks noGrp="1"/>
          </p:cNvSpPr>
          <p:nvPr>
            <p:ph idx="4294967295"/>
          </p:nvPr>
        </p:nvSpPr>
        <p:spPr>
          <a:xfrm>
            <a:off x="611560" y="908720"/>
            <a:ext cx="8136904" cy="3384376"/>
          </a:xfrm>
        </p:spPr>
        <p:txBody>
          <a:bodyPr/>
          <a:lstStyle/>
          <a:p>
            <a:r>
              <a:rPr lang="en-US" noProof="0" dirty="0" err="1" smtClean="0"/>
              <a:t>Verzögerung</a:t>
            </a:r>
            <a:r>
              <a:rPr lang="en-US" noProof="0" dirty="0" smtClean="0"/>
              <a:t> </a:t>
            </a:r>
            <a:r>
              <a:rPr lang="en-US" noProof="0" dirty="0" err="1" smtClean="0"/>
              <a:t>bei</a:t>
            </a:r>
            <a:r>
              <a:rPr lang="en-US" noProof="0" dirty="0" smtClean="0"/>
              <a:t> </a:t>
            </a:r>
            <a:r>
              <a:rPr lang="en-US" noProof="0" dirty="0" err="1" smtClean="0"/>
              <a:t>der</a:t>
            </a:r>
            <a:r>
              <a:rPr lang="en-US" noProof="0" dirty="0" smtClean="0"/>
              <a:t> </a:t>
            </a:r>
            <a:r>
              <a:rPr lang="en-US" noProof="0" dirty="0" err="1" smtClean="0"/>
              <a:t>Auslieferung</a:t>
            </a:r>
            <a:r>
              <a:rPr lang="en-US" noProof="0" dirty="0" smtClean="0"/>
              <a:t> </a:t>
            </a:r>
            <a:r>
              <a:rPr lang="en-US" noProof="0" dirty="0" err="1" smtClean="0"/>
              <a:t>der</a:t>
            </a:r>
            <a:r>
              <a:rPr lang="en-US" noProof="0" dirty="0" smtClean="0"/>
              <a:t> </a:t>
            </a:r>
            <a:r>
              <a:rPr lang="en-US" noProof="0" dirty="0" err="1" smtClean="0"/>
              <a:t>neuen</a:t>
            </a:r>
            <a:r>
              <a:rPr lang="en-US" noProof="0" dirty="0" smtClean="0"/>
              <a:t> ICEs </a:t>
            </a:r>
            <a:r>
              <a:rPr lang="en-US" noProof="0" dirty="0" err="1" smtClean="0"/>
              <a:t>Velario</a:t>
            </a:r>
            <a:r>
              <a:rPr lang="en-US" noProof="0" dirty="0" smtClean="0"/>
              <a:t> D, (Nov.2012)</a:t>
            </a:r>
            <a:endParaRPr lang="de-DE" sz="2000" i="1" dirty="0" smtClean="0"/>
          </a:p>
          <a:p>
            <a:pPr>
              <a:buNone/>
            </a:pPr>
            <a:r>
              <a:rPr lang="de-DE" sz="800" i="1" dirty="0" smtClean="0"/>
              <a:t>      </a:t>
            </a:r>
          </a:p>
          <a:p>
            <a:pPr>
              <a:buNone/>
            </a:pPr>
            <a:r>
              <a:rPr lang="de-DE" sz="2000" i="1" dirty="0" smtClean="0"/>
              <a:t>      </a:t>
            </a:r>
            <a:r>
              <a:rPr lang="de-DE" sz="2400" i="1" dirty="0" smtClean="0"/>
              <a:t>Das Kommando zum Anhalten des ICE-Zuges „irre“ </a:t>
            </a:r>
            <a:r>
              <a:rPr lang="de-DE" sz="2400" b="1" i="1" dirty="0" smtClean="0"/>
              <a:t>etwa eine Sekunde</a:t>
            </a:r>
            <a:r>
              <a:rPr lang="de-DE" sz="2400" i="1" dirty="0" smtClean="0"/>
              <a:t> lang durch den Rechner, bevor es umgesetzt werde, berichtet „Der Spiegel“. Bei einer Geschwindigkeit von 250 Stundenkilometern komme der Zug bei einer Vollbremsung deshalb </a:t>
            </a:r>
            <a:r>
              <a:rPr lang="de-DE" sz="2400" b="1" i="1" dirty="0" smtClean="0"/>
              <a:t>rund 70 Meter</a:t>
            </a:r>
            <a:r>
              <a:rPr lang="de-DE" sz="2400" i="1" dirty="0" smtClean="0"/>
              <a:t> später zum Stehen.</a:t>
            </a:r>
            <a:endParaRPr lang="en-US" sz="2400" i="1" noProof="0" dirty="0" smtClean="0"/>
          </a:p>
        </p:txBody>
      </p:sp>
      <p:pic>
        <p:nvPicPr>
          <p:cNvPr id="6" name="Grafik 5" descr="image-82656-galleryV9-qbnw.jpg"/>
          <p:cNvPicPr>
            <a:picLocks noChangeAspect="1"/>
          </p:cNvPicPr>
          <p:nvPr/>
        </p:nvPicPr>
        <p:blipFill>
          <a:blip r:embed="rId2" cstate="print"/>
          <a:stretch>
            <a:fillRect/>
          </a:stretch>
        </p:blipFill>
        <p:spPr>
          <a:xfrm>
            <a:off x="2838" y="4079570"/>
            <a:ext cx="4104455" cy="2747571"/>
          </a:xfrm>
          <a:prstGeom prst="rect">
            <a:avLst/>
          </a:prstGeom>
        </p:spPr>
      </p:pic>
      <p:sp>
        <p:nvSpPr>
          <p:cNvPr id="7" name="Textfeld 6"/>
          <p:cNvSpPr txBox="1"/>
          <p:nvPr/>
        </p:nvSpPr>
        <p:spPr>
          <a:xfrm>
            <a:off x="4355976" y="5108991"/>
            <a:ext cx="4320480" cy="1200329"/>
          </a:xfrm>
          <a:prstGeom prst="rect">
            <a:avLst/>
          </a:prstGeom>
          <a:noFill/>
        </p:spPr>
        <p:txBody>
          <a:bodyPr wrap="square" rtlCol="0">
            <a:spAutoFit/>
          </a:bodyPr>
          <a:lstStyle/>
          <a:p>
            <a:r>
              <a:rPr lang="en-US" dirty="0" err="1" smtClean="0"/>
              <a:t>Dezember</a:t>
            </a:r>
            <a:r>
              <a:rPr lang="en-US" dirty="0" smtClean="0"/>
              <a:t> 2013 </a:t>
            </a:r>
            <a:r>
              <a:rPr lang="en-US" dirty="0" err="1" smtClean="0"/>
              <a:t>wurde</a:t>
            </a:r>
            <a:r>
              <a:rPr lang="en-US" dirty="0" smtClean="0"/>
              <a:t> </a:t>
            </a:r>
            <a:r>
              <a:rPr lang="en-US" dirty="0" err="1" smtClean="0"/>
              <a:t>der</a:t>
            </a:r>
            <a:r>
              <a:rPr lang="en-US" dirty="0" smtClean="0"/>
              <a:t> </a:t>
            </a:r>
            <a:r>
              <a:rPr lang="en-US" dirty="0" err="1" smtClean="0"/>
              <a:t>erste</a:t>
            </a:r>
            <a:r>
              <a:rPr lang="en-US" dirty="0" smtClean="0"/>
              <a:t> Zug in </a:t>
            </a:r>
            <a:r>
              <a:rPr lang="en-US" dirty="0" err="1" smtClean="0"/>
              <a:t>Dienst</a:t>
            </a:r>
            <a:r>
              <a:rPr lang="en-US" dirty="0" smtClean="0"/>
              <a:t> </a:t>
            </a:r>
            <a:r>
              <a:rPr lang="en-US" dirty="0" err="1" smtClean="0"/>
              <a:t>genommen</a:t>
            </a:r>
            <a:r>
              <a:rPr lang="en-US" dirty="0" smtClean="0"/>
              <a:t> -</a:t>
            </a:r>
          </a:p>
          <a:p>
            <a:r>
              <a:rPr lang="en-US" dirty="0" err="1" smtClean="0"/>
              <a:t>geplant</a:t>
            </a:r>
            <a:r>
              <a:rPr lang="en-US" dirty="0" smtClean="0"/>
              <a:t> war 2011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p:txBody>
          <a:bodyPr/>
          <a:lstStyle/>
          <a:p>
            <a:r>
              <a:rPr lang="en-US" dirty="0" smtClean="0"/>
              <a:t>Atom-</a:t>
            </a:r>
            <a:r>
              <a:rPr lang="en-US" dirty="0" err="1" smtClean="0"/>
              <a:t>Katastrophen</a:t>
            </a:r>
            <a:endParaRPr lang="en-US" dirty="0"/>
          </a:p>
        </p:txBody>
      </p:sp>
      <p:sp>
        <p:nvSpPr>
          <p:cNvPr id="147459" name="Rectangle 3"/>
          <p:cNvSpPr>
            <a:spLocks noGrp="1" noChangeArrowheads="1"/>
          </p:cNvSpPr>
          <p:nvPr>
            <p:ph type="body" sz="half" idx="1"/>
          </p:nvPr>
        </p:nvSpPr>
        <p:spPr>
          <a:xfrm>
            <a:off x="685800" y="1909763"/>
            <a:ext cx="3810000" cy="1519237"/>
          </a:xfrm>
        </p:spPr>
        <p:txBody>
          <a:bodyPr/>
          <a:lstStyle/>
          <a:p>
            <a:r>
              <a:rPr lang="en-US" sz="2800" dirty="0" err="1"/>
              <a:t>Windscale</a:t>
            </a:r>
            <a:r>
              <a:rPr lang="en-US" sz="2800" dirty="0"/>
              <a:t>, 1957</a:t>
            </a:r>
          </a:p>
          <a:p>
            <a:r>
              <a:rPr lang="en-US" sz="2800" dirty="0" err="1"/>
              <a:t>Majak</a:t>
            </a:r>
            <a:r>
              <a:rPr lang="en-US" sz="2800" dirty="0"/>
              <a:t>, </a:t>
            </a:r>
            <a:r>
              <a:rPr lang="en-US" sz="2800" dirty="0" err="1"/>
              <a:t>Kyschtym</a:t>
            </a:r>
            <a:r>
              <a:rPr lang="en-US" sz="2800" dirty="0"/>
              <a:t>, Ural, 1957</a:t>
            </a:r>
          </a:p>
        </p:txBody>
      </p:sp>
      <p:pic>
        <p:nvPicPr>
          <p:cNvPr id="147460" name="Picture 4" descr="chernobyl_reactor_1"/>
          <p:cNvPicPr>
            <a:picLocks noGrp="1" noChangeAspect="1" noChangeArrowheads="1"/>
          </p:cNvPicPr>
          <p:nvPr>
            <p:ph sz="half" idx="2"/>
          </p:nvPr>
        </p:nvPicPr>
        <p:blipFill>
          <a:blip r:embed="rId3" cstate="print"/>
          <a:srcRect/>
          <a:stretch>
            <a:fillRect/>
          </a:stretch>
        </p:blipFill>
        <p:spPr>
          <a:xfrm>
            <a:off x="4964113" y="2276475"/>
            <a:ext cx="3176587" cy="4114800"/>
          </a:xfrm>
          <a:noFill/>
          <a:ln/>
        </p:spPr>
      </p:pic>
      <p:sp>
        <p:nvSpPr>
          <p:cNvPr id="147462" name="Rectangle 6"/>
          <p:cNvSpPr>
            <a:spLocks noChangeArrowheads="1"/>
          </p:cNvSpPr>
          <p:nvPr/>
        </p:nvSpPr>
        <p:spPr bwMode="auto">
          <a:xfrm>
            <a:off x="684213" y="3717925"/>
            <a:ext cx="3810000" cy="1582738"/>
          </a:xfrm>
          <a:prstGeom prst="rect">
            <a:avLst/>
          </a:prstGeom>
          <a:noFill/>
          <a:ln w="9525">
            <a:noFill/>
            <a:miter lim="800000"/>
            <a:headEnd/>
            <a:tailEnd/>
          </a:ln>
          <a:effectLst/>
        </p:spPr>
        <p:txBody>
          <a:bodyPr/>
          <a:lstStyle/>
          <a:p>
            <a:pPr marL="342900" indent="-342900">
              <a:spcBef>
                <a:spcPct val="20000"/>
              </a:spcBef>
              <a:buFontTx/>
              <a:buChar char="•"/>
            </a:pPr>
            <a:r>
              <a:rPr lang="en-US" sz="2800"/>
              <a:t>Harrisburg, Three Mile Island, 1979</a:t>
            </a:r>
          </a:p>
          <a:p>
            <a:pPr marL="342900" indent="-342900">
              <a:spcBef>
                <a:spcPct val="20000"/>
              </a:spcBef>
              <a:buFontTx/>
              <a:buChar char="•"/>
            </a:pPr>
            <a:r>
              <a:rPr lang="en-US" sz="2800"/>
              <a:t>Chernobyl, 1986</a:t>
            </a:r>
          </a:p>
        </p:txBody>
      </p:sp>
      <p:sp>
        <p:nvSpPr>
          <p:cNvPr id="147463" name="Rectangle 7"/>
          <p:cNvSpPr>
            <a:spLocks noChangeArrowheads="1"/>
          </p:cNvSpPr>
          <p:nvPr/>
        </p:nvSpPr>
        <p:spPr bwMode="auto">
          <a:xfrm>
            <a:off x="690562" y="5661025"/>
            <a:ext cx="4241477" cy="1079500"/>
          </a:xfrm>
          <a:prstGeom prst="rect">
            <a:avLst/>
          </a:prstGeom>
          <a:noFill/>
          <a:ln w="9525">
            <a:noFill/>
            <a:miter lim="800000"/>
            <a:headEnd/>
            <a:tailEnd/>
          </a:ln>
          <a:effectLst/>
        </p:spPr>
        <p:txBody>
          <a:bodyPr/>
          <a:lstStyle/>
          <a:p>
            <a:pPr marL="342900" indent="-342900">
              <a:spcBef>
                <a:spcPct val="20000"/>
              </a:spcBef>
              <a:buFontTx/>
              <a:buChar char="•"/>
            </a:pPr>
            <a:r>
              <a:rPr lang="en-US" sz="2800" dirty="0" smtClean="0"/>
              <a:t>Fukushima, 2011</a:t>
            </a:r>
          </a:p>
          <a:p>
            <a:pPr marL="342900" indent="-342900">
              <a:spcBef>
                <a:spcPct val="20000"/>
              </a:spcBef>
            </a:pPr>
            <a:r>
              <a:rPr lang="en-US" sz="2000" dirty="0" smtClean="0"/>
              <a:t>E(damage)=damage*</a:t>
            </a:r>
            <a:r>
              <a:rPr lang="en-US" sz="2000" dirty="0" err="1" smtClean="0"/>
              <a:t>number</a:t>
            </a:r>
            <a:r>
              <a:rPr lang="en-US" sz="2000" baseline="-25000" dirty="0" err="1" smtClean="0"/>
              <a:t>F</a:t>
            </a:r>
            <a:r>
              <a:rPr lang="en-US" sz="2000" dirty="0" smtClean="0"/>
              <a:t>*</a:t>
            </a:r>
            <a:r>
              <a:rPr lang="en-US" sz="2000" dirty="0" err="1" smtClean="0"/>
              <a:t>prob</a:t>
            </a:r>
            <a:r>
              <a:rPr lang="en-US" sz="2000" baseline="-25000" dirty="0" err="1" smtClean="0"/>
              <a:t>F</a:t>
            </a:r>
            <a:endParaRPr lang="en-US" sz="20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746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74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74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2" grpId="0"/>
      <p:bldP spid="14746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can11"/>
          <p:cNvPicPr>
            <a:picLocks noChangeAspect="1" noChangeArrowheads="1"/>
          </p:cNvPicPr>
          <p:nvPr/>
        </p:nvPicPr>
        <p:blipFill>
          <a:blip r:embed="rId3" cstate="print">
            <a:lum bright="-20000" contrast="80000"/>
          </a:blip>
          <a:srcRect l="2159" t="4500" r="4860" b="3149"/>
          <a:stretch>
            <a:fillRect/>
          </a:stretch>
        </p:blipFill>
        <p:spPr bwMode="auto">
          <a:xfrm>
            <a:off x="1646238" y="4763"/>
            <a:ext cx="5634037" cy="67135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228600"/>
            <a:ext cx="7772400" cy="1143000"/>
          </a:xfrm>
        </p:spPr>
        <p:txBody>
          <a:bodyPr/>
          <a:lstStyle/>
          <a:p>
            <a:pPr eaLnBrk="1" hangingPunct="1"/>
            <a:r>
              <a:rPr lang="en-US" dirty="0" err="1" smtClean="0"/>
              <a:t>Klassische</a:t>
            </a:r>
            <a:r>
              <a:rPr lang="en-US" noProof="0" dirty="0" smtClean="0"/>
              <a:t> „Bugs“</a:t>
            </a:r>
          </a:p>
        </p:txBody>
      </p:sp>
      <p:sp>
        <p:nvSpPr>
          <p:cNvPr id="41987" name="Text Box 7"/>
          <p:cNvSpPr txBox="1">
            <a:spLocks noChangeArrowheads="1"/>
          </p:cNvSpPr>
          <p:nvPr/>
        </p:nvSpPr>
        <p:spPr bwMode="auto">
          <a:xfrm>
            <a:off x="1600200" y="6096000"/>
            <a:ext cx="6248400" cy="457200"/>
          </a:xfrm>
          <a:prstGeom prst="rect">
            <a:avLst/>
          </a:prstGeom>
          <a:noFill/>
          <a:ln w="9525">
            <a:noFill/>
            <a:miter lim="800000"/>
            <a:headEnd/>
            <a:tailEnd/>
          </a:ln>
        </p:spPr>
        <p:txBody>
          <a:bodyPr>
            <a:spAutoFit/>
          </a:bodyPr>
          <a:lstStyle/>
          <a:p>
            <a:pPr>
              <a:spcBef>
                <a:spcPct val="50000"/>
              </a:spcBef>
            </a:pPr>
            <a:endParaRPr lang="en-US"/>
          </a:p>
        </p:txBody>
      </p:sp>
      <p:pic>
        <p:nvPicPr>
          <p:cNvPr id="41988" name="Picture 9" descr="meidum4"/>
          <p:cNvPicPr>
            <a:picLocks noChangeAspect="1" noChangeArrowheads="1"/>
          </p:cNvPicPr>
          <p:nvPr/>
        </p:nvPicPr>
        <p:blipFill>
          <a:blip r:embed="rId3" cstate="print"/>
          <a:srcRect/>
          <a:stretch>
            <a:fillRect/>
          </a:stretch>
        </p:blipFill>
        <p:spPr bwMode="auto">
          <a:xfrm>
            <a:off x="838200" y="1447800"/>
            <a:ext cx="7772400" cy="4797425"/>
          </a:xfrm>
          <a:prstGeom prst="rect">
            <a:avLst/>
          </a:prstGeom>
          <a:noFill/>
          <a:ln w="9525">
            <a:noFill/>
            <a:miter lim="800000"/>
            <a:headEnd/>
            <a:tailEnd/>
          </a:ln>
        </p:spPr>
      </p:pic>
      <p:pic>
        <p:nvPicPr>
          <p:cNvPr id="34827" name="Picture 11" descr="knick2"/>
          <p:cNvPicPr>
            <a:picLocks noChangeAspect="1" noChangeArrowheads="1"/>
          </p:cNvPicPr>
          <p:nvPr/>
        </p:nvPicPr>
        <p:blipFill>
          <a:blip r:embed="rId4" cstate="print"/>
          <a:srcRect/>
          <a:stretch>
            <a:fillRect/>
          </a:stretch>
        </p:blipFill>
        <p:spPr bwMode="auto">
          <a:xfrm>
            <a:off x="838200" y="1692275"/>
            <a:ext cx="7772400" cy="4794250"/>
          </a:xfrm>
          <a:prstGeom prst="rect">
            <a:avLst/>
          </a:prstGeom>
          <a:noFill/>
          <a:ln w="9525">
            <a:noFill/>
            <a:miter lim="800000"/>
            <a:headEnd/>
            <a:tailEnd/>
          </a:ln>
        </p:spPr>
      </p:pic>
      <p:sp>
        <p:nvSpPr>
          <p:cNvPr id="41990" name="Text Box 12"/>
          <p:cNvSpPr txBox="1">
            <a:spLocks noChangeArrowheads="1"/>
          </p:cNvSpPr>
          <p:nvPr/>
        </p:nvSpPr>
        <p:spPr bwMode="auto">
          <a:xfrm>
            <a:off x="990600" y="838200"/>
            <a:ext cx="6386685" cy="461665"/>
          </a:xfrm>
          <a:prstGeom prst="rect">
            <a:avLst/>
          </a:prstGeom>
          <a:noFill/>
          <a:ln w="9525">
            <a:noFill/>
            <a:miter lim="800000"/>
            <a:headEnd/>
            <a:tailEnd/>
          </a:ln>
        </p:spPr>
        <p:txBody>
          <a:bodyPr wrap="none">
            <a:spAutoFit/>
          </a:bodyPr>
          <a:lstStyle/>
          <a:p>
            <a:r>
              <a:rPr lang="en-US" dirty="0" err="1" smtClean="0"/>
              <a:t>Meidum</a:t>
            </a:r>
            <a:r>
              <a:rPr lang="en-US" dirty="0" smtClean="0"/>
              <a:t> </a:t>
            </a:r>
            <a:r>
              <a:rPr lang="en-US" dirty="0" err="1" smtClean="0"/>
              <a:t>Pyramide</a:t>
            </a:r>
            <a:r>
              <a:rPr lang="en-US" dirty="0" smtClean="0"/>
              <a:t> und </a:t>
            </a:r>
            <a:r>
              <a:rPr lang="en-US" dirty="0" err="1" smtClean="0"/>
              <a:t>Dahschur</a:t>
            </a:r>
            <a:r>
              <a:rPr lang="en-US" dirty="0" smtClean="0"/>
              <a:t> Knick-</a:t>
            </a:r>
            <a:r>
              <a:rPr lang="en-US" dirty="0" err="1" smtClean="0"/>
              <a:t>Pyramide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34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tay2"/>
          <p:cNvPicPr>
            <a:picLocks noChangeAspect="1" noChangeArrowheads="1"/>
          </p:cNvPicPr>
          <p:nvPr/>
        </p:nvPicPr>
        <p:blipFill>
          <a:blip r:embed="rId3" cstate="print"/>
          <a:srcRect/>
          <a:stretch>
            <a:fillRect/>
          </a:stretch>
        </p:blipFill>
        <p:spPr bwMode="auto">
          <a:xfrm>
            <a:off x="457200" y="228600"/>
            <a:ext cx="8229600" cy="5143500"/>
          </a:xfrm>
          <a:prstGeom prst="rect">
            <a:avLst/>
          </a:prstGeom>
          <a:noFill/>
          <a:ln w="9525">
            <a:noFill/>
            <a:miter lim="800000"/>
            <a:headEnd/>
            <a:tailEnd/>
          </a:ln>
        </p:spPr>
      </p:pic>
      <p:sp>
        <p:nvSpPr>
          <p:cNvPr id="43011" name="Text Box 3"/>
          <p:cNvSpPr txBox="1">
            <a:spLocks noChangeArrowheads="1"/>
          </p:cNvSpPr>
          <p:nvPr/>
        </p:nvSpPr>
        <p:spPr bwMode="auto">
          <a:xfrm>
            <a:off x="1295400" y="5867400"/>
            <a:ext cx="6781800" cy="579438"/>
          </a:xfrm>
          <a:prstGeom prst="rect">
            <a:avLst/>
          </a:prstGeom>
          <a:noFill/>
          <a:ln w="9525">
            <a:noFill/>
            <a:miter lim="800000"/>
            <a:headEnd/>
            <a:tailEnd/>
          </a:ln>
        </p:spPr>
        <p:txBody>
          <a:bodyPr>
            <a:spAutoFit/>
          </a:bodyPr>
          <a:lstStyle/>
          <a:p>
            <a:pPr>
              <a:spcBef>
                <a:spcPct val="50000"/>
              </a:spcBef>
            </a:pPr>
            <a:r>
              <a:rPr lang="en-US" sz="3200" dirty="0" smtClean="0"/>
              <a:t>Firth-of-</a:t>
            </a:r>
            <a:r>
              <a:rPr lang="en-US" sz="3200" dirty="0" err="1" smtClean="0"/>
              <a:t>Tay</a:t>
            </a:r>
            <a:r>
              <a:rPr lang="en-US" sz="3200" dirty="0" smtClean="0"/>
              <a:t> </a:t>
            </a:r>
            <a:r>
              <a:rPr lang="en-US" sz="3200" dirty="0" err="1" smtClean="0"/>
              <a:t>Brücke</a:t>
            </a:r>
            <a:r>
              <a:rPr lang="en-US" sz="3200" dirty="0" smtClean="0"/>
              <a:t>, </a:t>
            </a:r>
            <a:r>
              <a:rPr lang="en-US" sz="3200" dirty="0" err="1" smtClean="0"/>
              <a:t>Schottland</a:t>
            </a:r>
            <a:r>
              <a:rPr lang="en-US" sz="3200" dirty="0" smtClean="0"/>
              <a:t>, 1879</a:t>
            </a:r>
            <a:endParaRPr lang="en-US" sz="3200"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Text Box 5"/>
          <p:cNvSpPr txBox="1">
            <a:spLocks noChangeArrowheads="1"/>
          </p:cNvSpPr>
          <p:nvPr/>
        </p:nvSpPr>
        <p:spPr bwMode="auto">
          <a:xfrm>
            <a:off x="2438400" y="381000"/>
            <a:ext cx="5334000" cy="579438"/>
          </a:xfrm>
          <a:prstGeom prst="rect">
            <a:avLst/>
          </a:prstGeom>
          <a:noFill/>
          <a:ln w="9525">
            <a:noFill/>
            <a:miter lim="800000"/>
            <a:headEnd/>
            <a:tailEnd/>
          </a:ln>
        </p:spPr>
        <p:txBody>
          <a:bodyPr>
            <a:spAutoFit/>
          </a:bodyPr>
          <a:lstStyle/>
          <a:p>
            <a:pPr>
              <a:spcBef>
                <a:spcPct val="50000"/>
              </a:spcBef>
            </a:pPr>
            <a:r>
              <a:rPr lang="de-DE" sz="3200">
                <a:solidFill>
                  <a:schemeClr val="bg1"/>
                </a:solidFill>
              </a:rPr>
              <a:t>Tacoma Bridge  (1940)</a:t>
            </a:r>
          </a:p>
        </p:txBody>
      </p:sp>
      <p:pic>
        <p:nvPicPr>
          <p:cNvPr id="4" name="tacoma_beide_gut.mpg">
            <a:hlinkClick r:id="" action="ppaction://media"/>
          </p:cNvPr>
          <p:cNvPicPr>
            <a:picLocks noRot="1" noChangeAspect="1"/>
          </p:cNvPicPr>
          <p:nvPr>
            <a:videoFile r:link="rId1"/>
          </p:nvPr>
        </p:nvPicPr>
        <p:blipFill>
          <a:blip r:embed="rId4" cstate="print"/>
          <a:stretch>
            <a:fillRect/>
          </a:stretch>
        </p:blipFill>
        <p:spPr>
          <a:xfrm>
            <a:off x="1547664" y="1484784"/>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1" name="Text Box 3"/>
          <p:cNvSpPr txBox="1">
            <a:spLocks noChangeArrowheads="1"/>
          </p:cNvSpPr>
          <p:nvPr/>
        </p:nvSpPr>
        <p:spPr bwMode="auto">
          <a:xfrm>
            <a:off x="1371600" y="381000"/>
            <a:ext cx="7315200" cy="641350"/>
          </a:xfrm>
          <a:prstGeom prst="rect">
            <a:avLst/>
          </a:prstGeom>
          <a:noFill/>
          <a:ln w="9525">
            <a:noFill/>
            <a:miter lim="800000"/>
            <a:headEnd/>
            <a:tailEnd/>
          </a:ln>
        </p:spPr>
        <p:txBody>
          <a:bodyPr>
            <a:spAutoFit/>
          </a:bodyPr>
          <a:lstStyle/>
          <a:p>
            <a:pPr>
              <a:spcBef>
                <a:spcPct val="50000"/>
              </a:spcBef>
            </a:pPr>
            <a:r>
              <a:rPr lang="de-DE" sz="3600">
                <a:solidFill>
                  <a:schemeClr val="bg1"/>
                </a:solidFill>
              </a:rPr>
              <a:t>London Millenium Bridge  (2000)</a:t>
            </a:r>
          </a:p>
        </p:txBody>
      </p:sp>
      <p:pic>
        <p:nvPicPr>
          <p:cNvPr id="4" name="millenium_1_gut.mpg">
            <a:hlinkClick r:id="" action="ppaction://media"/>
          </p:cNvPr>
          <p:cNvPicPr>
            <a:picLocks noRot="1" noChangeAspect="1"/>
          </p:cNvPicPr>
          <p:nvPr>
            <a:videoFile r:link="rId1"/>
          </p:nvPr>
        </p:nvPicPr>
        <p:blipFill>
          <a:blip r:embed="rId4" cstate="print"/>
          <a:stretch>
            <a:fillRect/>
          </a:stretch>
        </p:blipFill>
        <p:spPr>
          <a:xfrm>
            <a:off x="1835696" y="1772816"/>
            <a:ext cx="5568618" cy="41764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n-US" noProof="0" dirty="0" smtClean="0"/>
              <a:t>London </a:t>
            </a:r>
            <a:r>
              <a:rPr lang="en-US" noProof="0" dirty="0" err="1" smtClean="0"/>
              <a:t>Millenium</a:t>
            </a:r>
            <a:r>
              <a:rPr lang="en-US" noProof="0" dirty="0" smtClean="0"/>
              <a:t> Bridge</a:t>
            </a:r>
            <a:br>
              <a:rPr lang="en-US" noProof="0" dirty="0" smtClean="0"/>
            </a:br>
            <a:r>
              <a:rPr lang="en-US" sz="3200" noProof="0" dirty="0" err="1" smtClean="0"/>
              <a:t>Hänge-Brücke</a:t>
            </a:r>
            <a:endParaRPr lang="en-US" noProof="0" dirty="0" smtClean="0"/>
          </a:p>
        </p:txBody>
      </p:sp>
      <p:pic>
        <p:nvPicPr>
          <p:cNvPr id="49155" name="Picture 3" descr="millen"/>
          <p:cNvPicPr>
            <a:picLocks noChangeAspect="1" noChangeArrowheads="1"/>
          </p:cNvPicPr>
          <p:nvPr/>
        </p:nvPicPr>
        <p:blipFill>
          <a:blip r:embed="rId3" cstate="print"/>
          <a:srcRect/>
          <a:stretch>
            <a:fillRect/>
          </a:stretch>
        </p:blipFill>
        <p:spPr bwMode="auto">
          <a:xfrm>
            <a:off x="0" y="2284413"/>
            <a:ext cx="9144000" cy="2287587"/>
          </a:xfrm>
          <a:prstGeom prst="rect">
            <a:avLst/>
          </a:prstGeom>
          <a:noFill/>
          <a:ln w="9525">
            <a:noFill/>
            <a:miter lim="800000"/>
            <a:headEnd/>
            <a:tailEnd/>
          </a:ln>
        </p:spPr>
      </p:pic>
      <p:sp>
        <p:nvSpPr>
          <p:cNvPr id="49156" name="Text Box 4"/>
          <p:cNvSpPr txBox="1">
            <a:spLocks noChangeArrowheads="1"/>
          </p:cNvSpPr>
          <p:nvPr/>
        </p:nvSpPr>
        <p:spPr bwMode="auto">
          <a:xfrm>
            <a:off x="990600" y="4724400"/>
            <a:ext cx="7696200" cy="1815882"/>
          </a:xfrm>
          <a:prstGeom prst="rect">
            <a:avLst/>
          </a:prstGeom>
          <a:noFill/>
          <a:ln w="9525">
            <a:noFill/>
            <a:miter lim="800000"/>
            <a:headEnd/>
            <a:tailEnd/>
          </a:ln>
        </p:spPr>
        <p:txBody>
          <a:bodyPr>
            <a:spAutoFit/>
          </a:bodyPr>
          <a:lstStyle/>
          <a:p>
            <a:pPr>
              <a:spcBef>
                <a:spcPct val="50000"/>
              </a:spcBef>
            </a:pPr>
            <a:r>
              <a:rPr lang="de-DE" sz="2800" dirty="0" smtClean="0"/>
              <a:t>Eröffnung: Juni 2000.  Architekt: </a:t>
            </a:r>
            <a:r>
              <a:rPr lang="de-DE" sz="2800" dirty="0"/>
              <a:t>Norman Foster.</a:t>
            </a:r>
          </a:p>
          <a:p>
            <a:pPr>
              <a:spcBef>
                <a:spcPct val="50000"/>
              </a:spcBef>
            </a:pPr>
            <a:r>
              <a:rPr lang="de-DE" sz="2800" dirty="0" smtClean="0"/>
              <a:t>Sperrung am dritten Tag wegen Schlenkern</a:t>
            </a:r>
            <a:endParaRPr lang="de-DE" sz="2800" dirty="0"/>
          </a:p>
          <a:p>
            <a:pPr>
              <a:spcBef>
                <a:spcPct val="50000"/>
              </a:spcBef>
            </a:pPr>
            <a:r>
              <a:rPr lang="de-DE" sz="2800" dirty="0" smtClean="0"/>
              <a:t>Wiedereröffnung: 22. Februar </a:t>
            </a:r>
            <a:r>
              <a:rPr lang="de-DE" sz="2800" dirty="0"/>
              <a:t>2002.</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3429000" y="762000"/>
            <a:ext cx="1870833" cy="646331"/>
          </a:xfrm>
          <a:prstGeom prst="rect">
            <a:avLst/>
          </a:prstGeom>
          <a:noFill/>
          <a:ln w="9525">
            <a:noFill/>
            <a:miter lim="800000"/>
            <a:headEnd/>
            <a:tailEnd/>
          </a:ln>
        </p:spPr>
        <p:txBody>
          <a:bodyPr wrap="none">
            <a:spAutoFit/>
          </a:bodyPr>
          <a:lstStyle/>
          <a:p>
            <a:r>
              <a:rPr lang="de-DE" sz="3600" dirty="0" smtClean="0">
                <a:solidFill>
                  <a:schemeClr val="bg1"/>
                </a:solidFill>
              </a:rPr>
              <a:t>Testläufe</a:t>
            </a:r>
            <a:endParaRPr lang="de-DE" sz="3600" dirty="0">
              <a:solidFill>
                <a:schemeClr val="bg1"/>
              </a:solidFill>
            </a:endParaRPr>
          </a:p>
        </p:txBody>
      </p:sp>
      <p:pic>
        <p:nvPicPr>
          <p:cNvPr id="4" name="millenium_2_gut.mpg">
            <a:hlinkClick r:id="" action="ppaction://media"/>
          </p:cNvPr>
          <p:cNvPicPr>
            <a:picLocks noRot="1" noChangeAspect="1"/>
          </p:cNvPicPr>
          <p:nvPr>
            <a:videoFile r:link="rId1"/>
          </p:nvPr>
        </p:nvPicPr>
        <p:blipFill>
          <a:blip r:embed="rId4" cstate="print"/>
          <a:stretch>
            <a:fillRect/>
          </a:stretch>
        </p:blipFill>
        <p:spPr>
          <a:xfrm>
            <a:off x="1403648" y="1988840"/>
            <a:ext cx="6096000" cy="4572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5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9" name="Text Box 3"/>
          <p:cNvSpPr txBox="1">
            <a:spLocks noChangeArrowheads="1"/>
          </p:cNvSpPr>
          <p:nvPr/>
        </p:nvSpPr>
        <p:spPr bwMode="auto">
          <a:xfrm>
            <a:off x="3045648" y="764704"/>
            <a:ext cx="3326552" cy="646331"/>
          </a:xfrm>
          <a:prstGeom prst="rect">
            <a:avLst/>
          </a:prstGeom>
          <a:noFill/>
          <a:ln w="9525">
            <a:noFill/>
            <a:miter lim="800000"/>
            <a:headEnd/>
            <a:tailEnd/>
          </a:ln>
        </p:spPr>
        <p:txBody>
          <a:bodyPr wrap="none">
            <a:spAutoFit/>
          </a:bodyPr>
          <a:lstStyle/>
          <a:p>
            <a:r>
              <a:rPr lang="de-DE" sz="3600" dirty="0" smtClean="0">
                <a:solidFill>
                  <a:schemeClr val="bg1"/>
                </a:solidFill>
              </a:rPr>
              <a:t>Seemanns-Gang</a:t>
            </a:r>
            <a:endParaRPr lang="de-DE" sz="3600" dirty="0">
              <a:solidFill>
                <a:schemeClr val="bg1"/>
              </a:solidFill>
            </a:endParaRPr>
          </a:p>
        </p:txBody>
      </p:sp>
      <p:pic>
        <p:nvPicPr>
          <p:cNvPr id="5" name="millenium_3_gut.mpg">
            <a:hlinkClick r:id="" action="ppaction://media"/>
          </p:cNvPr>
          <p:cNvPicPr>
            <a:picLocks noRot="1" noChangeAspect="1"/>
          </p:cNvPicPr>
          <p:nvPr>
            <a:videoFile r:link="rId1"/>
          </p:nvPr>
        </p:nvPicPr>
        <p:blipFill>
          <a:blip r:embed="rId4" cstate="print"/>
          <a:stretch>
            <a:fillRect/>
          </a:stretch>
        </p:blipFill>
        <p:spPr>
          <a:xfrm>
            <a:off x="2195736" y="2132856"/>
            <a:ext cx="5172405" cy="38793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91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B1D2E7"/>
        </a:solidFill>
        <a:effectLst/>
      </p:bgPr>
    </p:bg>
    <p:spTree>
      <p:nvGrpSpPr>
        <p:cNvPr id="1" name=""/>
        <p:cNvGrpSpPr/>
        <p:nvPr/>
      </p:nvGrpSpPr>
      <p:grpSpPr>
        <a:xfrm>
          <a:off x="0" y="0"/>
          <a:ext cx="0" cy="0"/>
          <a:chOff x="0" y="0"/>
          <a:chExt cx="0" cy="0"/>
        </a:xfrm>
      </p:grpSpPr>
      <p:pic>
        <p:nvPicPr>
          <p:cNvPr id="47106" name="Picture 3" descr="sleipnera"/>
          <p:cNvPicPr>
            <a:picLocks noChangeAspect="1" noChangeArrowheads="1"/>
          </p:cNvPicPr>
          <p:nvPr/>
        </p:nvPicPr>
        <p:blipFill>
          <a:blip r:embed="rId3" cstate="print"/>
          <a:srcRect/>
          <a:stretch>
            <a:fillRect/>
          </a:stretch>
        </p:blipFill>
        <p:spPr bwMode="auto">
          <a:xfrm>
            <a:off x="2743200" y="1219200"/>
            <a:ext cx="3565525" cy="4664075"/>
          </a:xfrm>
          <a:prstGeom prst="rect">
            <a:avLst/>
          </a:prstGeom>
          <a:noFill/>
          <a:ln w="9525">
            <a:noFill/>
            <a:miter lim="800000"/>
            <a:headEnd/>
            <a:tailEnd/>
          </a:ln>
        </p:spPr>
      </p:pic>
      <p:sp>
        <p:nvSpPr>
          <p:cNvPr id="47107" name="Text Box 4"/>
          <p:cNvSpPr txBox="1">
            <a:spLocks noChangeArrowheads="1"/>
          </p:cNvSpPr>
          <p:nvPr/>
        </p:nvSpPr>
        <p:spPr bwMode="auto">
          <a:xfrm>
            <a:off x="467544" y="304800"/>
            <a:ext cx="8294440" cy="646331"/>
          </a:xfrm>
          <a:prstGeom prst="rect">
            <a:avLst/>
          </a:prstGeom>
          <a:noFill/>
          <a:ln w="9525">
            <a:noFill/>
            <a:miter lim="800000"/>
            <a:headEnd/>
            <a:tailEnd/>
          </a:ln>
        </p:spPr>
        <p:txBody>
          <a:bodyPr wrap="square">
            <a:spAutoFit/>
          </a:bodyPr>
          <a:lstStyle/>
          <a:p>
            <a:pPr>
              <a:spcBef>
                <a:spcPct val="50000"/>
              </a:spcBef>
            </a:pPr>
            <a:r>
              <a:rPr lang="de-DE" sz="3600" dirty="0" smtClean="0"/>
              <a:t>Untergang der Ölplattform </a:t>
            </a:r>
            <a:r>
              <a:rPr lang="de-DE" sz="3600" dirty="0" err="1" smtClean="0"/>
              <a:t>Sleipner</a:t>
            </a:r>
            <a:r>
              <a:rPr lang="de-DE" sz="3600" dirty="0" smtClean="0"/>
              <a:t> </a:t>
            </a:r>
            <a:r>
              <a:rPr lang="de-DE" sz="3600" dirty="0"/>
              <a:t>(1991)</a:t>
            </a:r>
          </a:p>
        </p:txBody>
      </p:sp>
      <p:sp>
        <p:nvSpPr>
          <p:cNvPr id="47108" name="Text Box 5"/>
          <p:cNvSpPr txBox="1">
            <a:spLocks noChangeArrowheads="1"/>
          </p:cNvSpPr>
          <p:nvPr/>
        </p:nvSpPr>
        <p:spPr bwMode="auto">
          <a:xfrm>
            <a:off x="1103312" y="5949280"/>
            <a:ext cx="8077200" cy="830997"/>
          </a:xfrm>
          <a:prstGeom prst="rect">
            <a:avLst/>
          </a:prstGeom>
          <a:noFill/>
          <a:ln w="9525">
            <a:noFill/>
            <a:miter lim="800000"/>
            <a:headEnd/>
            <a:tailEnd/>
          </a:ln>
        </p:spPr>
        <p:txBody>
          <a:bodyPr>
            <a:spAutoFit/>
          </a:bodyPr>
          <a:lstStyle/>
          <a:p>
            <a:pPr>
              <a:spcBef>
                <a:spcPct val="50000"/>
              </a:spcBef>
            </a:pPr>
            <a:r>
              <a:rPr lang="en-US" dirty="0" smtClean="0"/>
              <a:t>Simulation </a:t>
            </a:r>
            <a:r>
              <a:rPr lang="en-US" dirty="0" err="1" smtClean="0"/>
              <a:t>mit</a:t>
            </a:r>
            <a:r>
              <a:rPr lang="en-US" dirty="0" smtClean="0"/>
              <a:t> FEM-Code: </a:t>
            </a:r>
            <a:r>
              <a:rPr lang="en-US" dirty="0" err="1" smtClean="0"/>
              <a:t>Untereschätzung</a:t>
            </a:r>
            <a:r>
              <a:rPr lang="en-US" dirty="0" smtClean="0"/>
              <a:t> </a:t>
            </a:r>
            <a:r>
              <a:rPr lang="en-US" dirty="0" err="1" smtClean="0"/>
              <a:t>der</a:t>
            </a:r>
            <a:r>
              <a:rPr lang="en-US" dirty="0" smtClean="0"/>
              <a:t> </a:t>
            </a:r>
            <a:r>
              <a:rPr lang="en-US" dirty="0" err="1" smtClean="0"/>
              <a:t>effektiv</a:t>
            </a:r>
            <a:r>
              <a:rPr lang="en-US" dirty="0" smtClean="0"/>
              <a:t> </a:t>
            </a:r>
            <a:r>
              <a:rPr lang="en-US" dirty="0" err="1" smtClean="0"/>
              <a:t>auftretenden</a:t>
            </a:r>
            <a:r>
              <a:rPr lang="en-US" dirty="0" smtClean="0"/>
              <a:t>  </a:t>
            </a:r>
            <a:r>
              <a:rPr lang="en-US" dirty="0" err="1" smtClean="0"/>
              <a:t>Scherkräfte</a:t>
            </a:r>
            <a:r>
              <a:rPr lang="en-US" dirty="0" smtClean="0"/>
              <a:t> um 47% </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U-</a:t>
            </a:r>
            <a:r>
              <a:rPr lang="en-US" dirty="0" err="1" smtClean="0"/>
              <a:t>Bahn</a:t>
            </a:r>
            <a:r>
              <a:rPr lang="en-US" dirty="0" smtClean="0"/>
              <a:t> London</a:t>
            </a:r>
            <a:endParaRPr lang="en-US" dirty="0"/>
          </a:p>
        </p:txBody>
      </p:sp>
      <p:sp>
        <p:nvSpPr>
          <p:cNvPr id="3" name="Rechteck 2"/>
          <p:cNvSpPr/>
          <p:nvPr/>
        </p:nvSpPr>
        <p:spPr>
          <a:xfrm>
            <a:off x="539552" y="1772816"/>
            <a:ext cx="7560840" cy="830997"/>
          </a:xfrm>
          <a:prstGeom prst="rect">
            <a:avLst/>
          </a:prstGeom>
        </p:spPr>
        <p:txBody>
          <a:bodyPr wrap="square">
            <a:spAutoFit/>
          </a:bodyPr>
          <a:lstStyle/>
          <a:p>
            <a:r>
              <a:rPr lang="en-US" dirty="0" smtClean="0"/>
              <a:t>Setting: U-</a:t>
            </a:r>
            <a:r>
              <a:rPr lang="en-US" dirty="0" err="1" smtClean="0"/>
              <a:t>Bahn</a:t>
            </a:r>
            <a:r>
              <a:rPr lang="en-US" dirty="0" smtClean="0"/>
              <a:t>-Zug </a:t>
            </a:r>
            <a:r>
              <a:rPr lang="en-US" dirty="0" err="1" smtClean="0"/>
              <a:t>fährt</a:t>
            </a:r>
            <a:r>
              <a:rPr lang="en-US" dirty="0" smtClean="0"/>
              <a:t> los, </a:t>
            </a:r>
            <a:r>
              <a:rPr lang="en-US" dirty="0" err="1" smtClean="0"/>
              <a:t>wenn</a:t>
            </a:r>
            <a:r>
              <a:rPr lang="en-US" dirty="0" smtClean="0"/>
              <a:t> </a:t>
            </a:r>
            <a:r>
              <a:rPr lang="en-US" dirty="0" err="1" smtClean="0"/>
              <a:t>der</a:t>
            </a:r>
            <a:r>
              <a:rPr lang="en-US" dirty="0" smtClean="0"/>
              <a:t> </a:t>
            </a:r>
            <a:r>
              <a:rPr lang="en-US" dirty="0" err="1" smtClean="0"/>
              <a:t>Fahrer</a:t>
            </a:r>
            <a:r>
              <a:rPr lang="en-US" dirty="0" smtClean="0"/>
              <a:t> den Start-Knopf </a:t>
            </a:r>
            <a:r>
              <a:rPr lang="en-US" dirty="0" err="1" smtClean="0"/>
              <a:t>drückt</a:t>
            </a:r>
            <a:r>
              <a:rPr lang="en-US" dirty="0" smtClean="0"/>
              <a:t> und </a:t>
            </a:r>
            <a:r>
              <a:rPr lang="en-US" dirty="0" err="1" smtClean="0"/>
              <a:t>alle</a:t>
            </a:r>
            <a:r>
              <a:rPr lang="en-US" dirty="0" smtClean="0"/>
              <a:t> </a:t>
            </a:r>
            <a:r>
              <a:rPr lang="en-US" dirty="0" err="1" smtClean="0"/>
              <a:t>Türen</a:t>
            </a:r>
            <a:r>
              <a:rPr lang="en-US" dirty="0" smtClean="0"/>
              <a:t> </a:t>
            </a:r>
            <a:r>
              <a:rPr lang="en-US" dirty="0" err="1" smtClean="0"/>
              <a:t>geschlossen</a:t>
            </a:r>
            <a:r>
              <a:rPr lang="en-US" dirty="0" smtClean="0"/>
              <a:t> </a:t>
            </a:r>
            <a:r>
              <a:rPr lang="en-US" dirty="0" err="1" smtClean="0"/>
              <a:t>sind</a:t>
            </a:r>
            <a:r>
              <a:rPr lang="en-US" dirty="0" smtClean="0"/>
              <a:t>.</a:t>
            </a:r>
          </a:p>
        </p:txBody>
      </p:sp>
      <p:sp>
        <p:nvSpPr>
          <p:cNvPr id="4" name="Textfeld 3"/>
          <p:cNvSpPr txBox="1"/>
          <p:nvPr/>
        </p:nvSpPr>
        <p:spPr>
          <a:xfrm>
            <a:off x="539552" y="2996952"/>
            <a:ext cx="3431580" cy="1569660"/>
          </a:xfrm>
          <a:prstGeom prst="rect">
            <a:avLst/>
          </a:prstGeom>
          <a:noFill/>
        </p:spPr>
        <p:txBody>
          <a:bodyPr wrap="none" rtlCol="0">
            <a:spAutoFit/>
          </a:bodyPr>
          <a:lstStyle/>
          <a:p>
            <a:r>
              <a:rPr lang="en-US" dirty="0" err="1" smtClean="0"/>
              <a:t>Fahrgasttür</a:t>
            </a:r>
            <a:r>
              <a:rPr lang="en-US" dirty="0" smtClean="0"/>
              <a:t> </a:t>
            </a:r>
            <a:r>
              <a:rPr lang="en-US" dirty="0" err="1" smtClean="0"/>
              <a:t>ist</a:t>
            </a:r>
            <a:r>
              <a:rPr lang="en-US" dirty="0" smtClean="0"/>
              <a:t> </a:t>
            </a:r>
            <a:r>
              <a:rPr lang="en-US" dirty="0" err="1" smtClean="0"/>
              <a:t>verklemmt</a:t>
            </a:r>
            <a:r>
              <a:rPr lang="en-US" dirty="0" smtClean="0"/>
              <a:t>.</a:t>
            </a:r>
          </a:p>
          <a:p>
            <a:r>
              <a:rPr lang="de-DE" dirty="0" smtClean="0"/>
              <a:t>Fahrer geht zu dieser Tür </a:t>
            </a:r>
          </a:p>
          <a:p>
            <a:r>
              <a:rPr lang="de-DE" dirty="0" smtClean="0"/>
              <a:t>und behebt die</a:t>
            </a:r>
          </a:p>
          <a:p>
            <a:r>
              <a:rPr lang="de-DE" dirty="0" smtClean="0"/>
              <a:t>Verklemmung.</a:t>
            </a:r>
          </a:p>
        </p:txBody>
      </p:sp>
      <p:sp>
        <p:nvSpPr>
          <p:cNvPr id="6" name="Textfeld 5"/>
          <p:cNvSpPr txBox="1"/>
          <p:nvPr/>
        </p:nvSpPr>
        <p:spPr>
          <a:xfrm>
            <a:off x="539552" y="4902259"/>
            <a:ext cx="3456384" cy="830997"/>
          </a:xfrm>
          <a:prstGeom prst="rect">
            <a:avLst/>
          </a:prstGeom>
          <a:noFill/>
        </p:spPr>
        <p:txBody>
          <a:bodyPr wrap="square" rtlCol="0">
            <a:spAutoFit/>
          </a:bodyPr>
          <a:lstStyle/>
          <a:p>
            <a:r>
              <a:rPr lang="de-DE" dirty="0" smtClean="0"/>
              <a:t>U-Bahn fährt ohne den </a:t>
            </a:r>
          </a:p>
          <a:p>
            <a:r>
              <a:rPr lang="de-DE" dirty="0" smtClean="0"/>
              <a:t>Fahrer los!</a:t>
            </a:r>
          </a:p>
        </p:txBody>
      </p:sp>
      <p:pic>
        <p:nvPicPr>
          <p:cNvPr id="7" name="Grafik 6" descr="u-bahn-london-dfb720ae-a4d3-44a9-ae66-6e0f6eb1c68d.jpg"/>
          <p:cNvPicPr>
            <a:picLocks noChangeAspect="1"/>
          </p:cNvPicPr>
          <p:nvPr/>
        </p:nvPicPr>
        <p:blipFill>
          <a:blip r:embed="rId2" cstate="print"/>
          <a:stretch>
            <a:fillRect/>
          </a:stretch>
        </p:blipFill>
        <p:spPr>
          <a:xfrm>
            <a:off x="4176442" y="2636912"/>
            <a:ext cx="4860054" cy="3241656"/>
          </a:xfrm>
          <a:prstGeom prst="rect">
            <a:avLst/>
          </a:prstGeom>
        </p:spPr>
      </p:pic>
      <p:sp>
        <p:nvSpPr>
          <p:cNvPr id="8" name="Rechteck 7"/>
          <p:cNvSpPr/>
          <p:nvPr/>
        </p:nvSpPr>
        <p:spPr>
          <a:xfrm>
            <a:off x="539552" y="6207695"/>
            <a:ext cx="6768752" cy="461665"/>
          </a:xfrm>
          <a:prstGeom prst="rect">
            <a:avLst/>
          </a:prstGeom>
        </p:spPr>
        <p:txBody>
          <a:bodyPr wrap="square">
            <a:spAutoFit/>
          </a:bodyPr>
          <a:lstStyle/>
          <a:p>
            <a:r>
              <a:rPr lang="de-DE" dirty="0" smtClean="0"/>
              <a:t>Zug wird im nächsten Bahnhof automatisch </a:t>
            </a:r>
            <a:r>
              <a:rPr lang="en-US" dirty="0" err="1" smtClean="0"/>
              <a:t>gestoppt</a:t>
            </a:r>
            <a:r>
              <a:rPr lang="en-US"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3"/>
          <p:cNvSpPr>
            <a:spLocks noGrp="1" noChangeArrowheads="1"/>
          </p:cNvSpPr>
          <p:nvPr>
            <p:ph type="body" idx="1"/>
          </p:nvPr>
        </p:nvSpPr>
        <p:spPr>
          <a:xfrm>
            <a:off x="0" y="1628775"/>
            <a:ext cx="8991600" cy="3313113"/>
          </a:xfrm>
        </p:spPr>
        <p:txBody>
          <a:bodyPr/>
          <a:lstStyle/>
          <a:p>
            <a:pPr eaLnBrk="1" hangingPunct="1">
              <a:lnSpc>
                <a:spcPct val="90000"/>
              </a:lnSpc>
              <a:buFontTx/>
              <a:buNone/>
            </a:pPr>
            <a:r>
              <a:rPr lang="en-US" sz="2800" noProof="0" dirty="0" smtClean="0"/>
              <a:t>                            </a:t>
            </a:r>
            <a:r>
              <a:rPr lang="en-US" sz="1800" noProof="0" dirty="0" err="1" smtClean="0"/>
              <a:t>Softwarebug</a:t>
            </a:r>
            <a:r>
              <a:rPr lang="en-US" sz="1800" noProof="0" dirty="0" smtClean="0"/>
              <a:t> </a:t>
            </a:r>
            <a:r>
              <a:rPr lang="en-US" sz="1800" dirty="0" err="1" smtClean="0"/>
              <a:t>bei</a:t>
            </a:r>
            <a:r>
              <a:rPr lang="en-US" sz="1800" dirty="0" smtClean="0"/>
              <a:t> </a:t>
            </a:r>
            <a:r>
              <a:rPr lang="en-US" sz="1800" dirty="0" err="1" smtClean="0"/>
              <a:t>der</a:t>
            </a:r>
            <a:r>
              <a:rPr lang="en-US" sz="1800" noProof="0" dirty="0" smtClean="0"/>
              <a:t> „</a:t>
            </a:r>
            <a:r>
              <a:rPr lang="en-US" sz="1800" noProof="0" dirty="0" err="1" smtClean="0"/>
              <a:t>Bundesagentur</a:t>
            </a:r>
            <a:r>
              <a:rPr lang="en-US" sz="1800" noProof="0" dirty="0" smtClean="0"/>
              <a:t> </a:t>
            </a:r>
            <a:r>
              <a:rPr lang="en-US" sz="1800" noProof="0" dirty="0" err="1" smtClean="0"/>
              <a:t>für</a:t>
            </a:r>
            <a:r>
              <a:rPr lang="en-US" sz="1800" noProof="0" dirty="0" smtClean="0"/>
              <a:t> </a:t>
            </a:r>
            <a:r>
              <a:rPr lang="en-US" sz="1800" noProof="0" dirty="0" err="1" smtClean="0"/>
              <a:t>Arbeit</a:t>
            </a:r>
            <a:r>
              <a:rPr lang="en-US" sz="1800" noProof="0" dirty="0" smtClean="0"/>
              <a:t>“</a:t>
            </a:r>
            <a:endParaRPr lang="en-US" sz="2800" b="1" noProof="0" dirty="0" smtClean="0"/>
          </a:p>
          <a:p>
            <a:pPr eaLnBrk="1" hangingPunct="1">
              <a:lnSpc>
                <a:spcPct val="90000"/>
              </a:lnSpc>
              <a:buFontTx/>
              <a:buNone/>
            </a:pPr>
            <a:r>
              <a:rPr lang="en-US" sz="2800" b="1" noProof="0" dirty="0" smtClean="0"/>
              <a:t>           </a:t>
            </a:r>
            <a:r>
              <a:rPr lang="en-US" sz="2800" b="1" dirty="0" err="1" smtClean="0"/>
              <a:t>Viele</a:t>
            </a:r>
            <a:r>
              <a:rPr lang="en-US" sz="2800" b="1" dirty="0" smtClean="0"/>
              <a:t> </a:t>
            </a:r>
            <a:r>
              <a:rPr lang="en-US" sz="2800" b="1" dirty="0" err="1" smtClean="0"/>
              <a:t>Arbeitslose</a:t>
            </a:r>
            <a:r>
              <a:rPr lang="en-US" sz="2800" b="1" dirty="0" smtClean="0"/>
              <a:t> </a:t>
            </a:r>
            <a:r>
              <a:rPr lang="en-US" sz="2800" b="1" dirty="0" err="1" smtClean="0"/>
              <a:t>müssen</a:t>
            </a:r>
            <a:r>
              <a:rPr lang="en-US" sz="2800" b="1" dirty="0" smtClean="0"/>
              <a:t> auf </a:t>
            </a:r>
            <a:r>
              <a:rPr lang="en-US" sz="2800" b="1" dirty="0" err="1" smtClean="0"/>
              <a:t>ihr</a:t>
            </a:r>
            <a:r>
              <a:rPr lang="en-US" sz="2800" b="1" dirty="0" smtClean="0"/>
              <a:t> Geld </a:t>
            </a:r>
            <a:r>
              <a:rPr lang="en-US" sz="2800" b="1" dirty="0" err="1" smtClean="0"/>
              <a:t>warten</a:t>
            </a:r>
            <a:r>
              <a:rPr lang="en-US" sz="2000" noProof="0" dirty="0" smtClean="0"/>
              <a:t>                       </a:t>
            </a:r>
          </a:p>
          <a:p>
            <a:pPr eaLnBrk="1" hangingPunct="1">
              <a:lnSpc>
                <a:spcPct val="90000"/>
              </a:lnSpc>
              <a:buFontTx/>
              <a:buNone/>
            </a:pPr>
            <a:r>
              <a:rPr lang="en-US" sz="2000" noProof="0" dirty="0" smtClean="0"/>
              <a:t>                  Wrong bank account numbers for </a:t>
            </a:r>
            <a:r>
              <a:rPr lang="en-US" sz="2000" noProof="0" dirty="0" err="1" smtClean="0"/>
              <a:t>transfering</a:t>
            </a:r>
            <a:r>
              <a:rPr lang="en-US" sz="2000" noProof="0" dirty="0" smtClean="0"/>
              <a:t> unemployment benefits</a:t>
            </a:r>
          </a:p>
          <a:p>
            <a:pPr eaLnBrk="1" hangingPunct="1">
              <a:lnSpc>
                <a:spcPct val="90000"/>
              </a:lnSpc>
              <a:buFontTx/>
              <a:buNone/>
            </a:pPr>
            <a:endParaRPr lang="en-US" sz="2000" noProof="0" dirty="0" smtClean="0"/>
          </a:p>
          <a:p>
            <a:pPr eaLnBrk="1" hangingPunct="1">
              <a:lnSpc>
                <a:spcPct val="90000"/>
              </a:lnSpc>
              <a:buFontTx/>
              <a:buNone/>
            </a:pPr>
            <a:r>
              <a:rPr lang="en-US" sz="2000" b="1" noProof="0" dirty="0" smtClean="0"/>
              <a:t>Berlin</a:t>
            </a:r>
            <a:r>
              <a:rPr lang="en-US" sz="2000" noProof="0" dirty="0" smtClean="0"/>
              <a:t>.- </a:t>
            </a:r>
            <a:r>
              <a:rPr lang="en-US" sz="2000" noProof="0" dirty="0" err="1" smtClean="0"/>
              <a:t>Kurz</a:t>
            </a:r>
            <a:r>
              <a:rPr lang="en-US" sz="2000" noProof="0" dirty="0" smtClean="0"/>
              <a:t> </a:t>
            </a:r>
            <a:r>
              <a:rPr lang="en-US" sz="2000" noProof="0" dirty="0" err="1" smtClean="0"/>
              <a:t>vor</a:t>
            </a:r>
            <a:r>
              <a:rPr lang="en-US" sz="2000" noProof="0" dirty="0" smtClean="0"/>
              <a:t> </a:t>
            </a:r>
            <a:r>
              <a:rPr lang="en-US" sz="2000" noProof="0" dirty="0" err="1" smtClean="0"/>
              <a:t>Inkrafttreten</a:t>
            </a:r>
            <a:r>
              <a:rPr lang="en-US" sz="2000" noProof="0" dirty="0" smtClean="0"/>
              <a:t> </a:t>
            </a:r>
            <a:r>
              <a:rPr lang="en-US" sz="2000" noProof="0" dirty="0" err="1" smtClean="0"/>
              <a:t>der</a:t>
            </a:r>
            <a:r>
              <a:rPr lang="en-US" sz="2000" noProof="0" dirty="0" smtClean="0"/>
              <a:t> </a:t>
            </a:r>
            <a:r>
              <a:rPr lang="en-US" sz="2000" noProof="0" dirty="0" err="1" smtClean="0"/>
              <a:t>Arbeitsmarktreform</a:t>
            </a:r>
            <a:r>
              <a:rPr lang="en-US" sz="2000" noProof="0" dirty="0" smtClean="0"/>
              <a:t> </a:t>
            </a:r>
            <a:r>
              <a:rPr lang="en-US" sz="2000" noProof="0" dirty="0" err="1" smtClean="0"/>
              <a:t>ist</a:t>
            </a:r>
            <a:r>
              <a:rPr lang="en-US" sz="2000" noProof="0" dirty="0" smtClean="0"/>
              <a:t> </a:t>
            </a:r>
            <a:r>
              <a:rPr lang="en-US" sz="2000" noProof="0" dirty="0" err="1" smtClean="0"/>
              <a:t>bei</a:t>
            </a:r>
            <a:r>
              <a:rPr lang="en-US" sz="2000" noProof="0" dirty="0" smtClean="0"/>
              <a:t> </a:t>
            </a:r>
            <a:r>
              <a:rPr lang="en-US" sz="2000" noProof="0" dirty="0" err="1" smtClean="0"/>
              <a:t>der</a:t>
            </a:r>
            <a:r>
              <a:rPr lang="en-US" sz="2000" noProof="0" dirty="0" smtClean="0"/>
              <a:t> </a:t>
            </a:r>
            <a:r>
              <a:rPr lang="en-US" sz="2000" noProof="0" dirty="0" err="1" smtClean="0"/>
              <a:t>Bundesagentur</a:t>
            </a:r>
            <a:r>
              <a:rPr lang="en-US" sz="2000" noProof="0" dirty="0" smtClean="0"/>
              <a:t> </a:t>
            </a:r>
            <a:r>
              <a:rPr lang="en-US" sz="2000" noProof="0" dirty="0" err="1" smtClean="0"/>
              <a:t>für</a:t>
            </a:r>
            <a:endParaRPr lang="en-US" sz="2000" noProof="0" dirty="0" smtClean="0"/>
          </a:p>
          <a:p>
            <a:pPr eaLnBrk="1" hangingPunct="1">
              <a:lnSpc>
                <a:spcPct val="90000"/>
              </a:lnSpc>
              <a:buFontTx/>
              <a:buNone/>
            </a:pPr>
            <a:r>
              <a:rPr lang="en-US" sz="2000" noProof="0" dirty="0" err="1" smtClean="0"/>
              <a:t>Arbeit</a:t>
            </a:r>
            <a:r>
              <a:rPr lang="en-US" sz="2000" noProof="0" dirty="0" smtClean="0"/>
              <a:t> </a:t>
            </a:r>
            <a:r>
              <a:rPr lang="en-US" sz="2000" noProof="0" dirty="0" err="1" smtClean="0"/>
              <a:t>eine</a:t>
            </a:r>
            <a:r>
              <a:rPr lang="en-US" sz="2000" noProof="0" dirty="0" smtClean="0"/>
              <a:t> </a:t>
            </a:r>
            <a:r>
              <a:rPr lang="en-US" sz="2000" noProof="0" dirty="0" err="1" smtClean="0"/>
              <a:t>schwere</a:t>
            </a:r>
            <a:r>
              <a:rPr lang="en-US" sz="2000" noProof="0" dirty="0" smtClean="0"/>
              <a:t> </a:t>
            </a:r>
            <a:r>
              <a:rPr lang="en-US" sz="2000" noProof="0" dirty="0" err="1" smtClean="0"/>
              <a:t>Computerpanne</a:t>
            </a:r>
            <a:r>
              <a:rPr lang="en-US" sz="2000" noProof="0" dirty="0" smtClean="0"/>
              <a:t> </a:t>
            </a:r>
            <a:r>
              <a:rPr lang="en-US" sz="2000" noProof="0" dirty="0" err="1" smtClean="0"/>
              <a:t>aufgetreten</a:t>
            </a:r>
            <a:r>
              <a:rPr lang="en-US" sz="2000" noProof="0" dirty="0" smtClean="0"/>
              <a:t>……</a:t>
            </a:r>
          </a:p>
          <a:p>
            <a:pPr eaLnBrk="1" hangingPunct="1">
              <a:lnSpc>
                <a:spcPct val="90000"/>
              </a:lnSpc>
              <a:buFontTx/>
              <a:buNone/>
            </a:pPr>
            <a:r>
              <a:rPr lang="en-US" sz="2000" noProof="0" dirty="0" err="1" smtClean="0"/>
              <a:t>Der</a:t>
            </a:r>
            <a:r>
              <a:rPr lang="en-US" sz="2000" noProof="0" dirty="0" smtClean="0"/>
              <a:t> </a:t>
            </a:r>
            <a:r>
              <a:rPr lang="en-US" sz="2000" noProof="0" dirty="0" err="1" smtClean="0"/>
              <a:t>Programmierfehler</a:t>
            </a:r>
            <a:r>
              <a:rPr lang="en-US" sz="2000" noProof="0" dirty="0" smtClean="0"/>
              <a:t> </a:t>
            </a:r>
            <a:r>
              <a:rPr lang="en-US" sz="2000" noProof="0" dirty="0" err="1" smtClean="0"/>
              <a:t>führte</a:t>
            </a:r>
            <a:r>
              <a:rPr lang="en-US" sz="2000" noProof="0" dirty="0" smtClean="0"/>
              <a:t> </a:t>
            </a:r>
            <a:r>
              <a:rPr lang="en-US" sz="2000" noProof="0" dirty="0" err="1" smtClean="0"/>
              <a:t>dazu</a:t>
            </a:r>
            <a:r>
              <a:rPr lang="en-US" sz="2000" noProof="0" dirty="0" smtClean="0"/>
              <a:t>, </a:t>
            </a:r>
            <a:r>
              <a:rPr lang="en-US" sz="2000" noProof="0" dirty="0" err="1" smtClean="0"/>
              <a:t>dass</a:t>
            </a:r>
            <a:r>
              <a:rPr lang="en-US" sz="2000" noProof="0" dirty="0" smtClean="0"/>
              <a:t> das </a:t>
            </a:r>
            <a:r>
              <a:rPr lang="en-US" sz="2000" noProof="0" dirty="0" err="1" smtClean="0"/>
              <a:t>Computerprogramm</a:t>
            </a:r>
            <a:r>
              <a:rPr lang="en-US" sz="2000" noProof="0" dirty="0" smtClean="0"/>
              <a:t> in den </a:t>
            </a:r>
            <a:r>
              <a:rPr lang="en-US" sz="2000" noProof="0" dirty="0" err="1" smtClean="0"/>
              <a:t>Überwei</a:t>
            </a:r>
            <a:r>
              <a:rPr lang="en-US" sz="2000" noProof="0" dirty="0" smtClean="0"/>
              <a:t>-</a:t>
            </a:r>
          </a:p>
          <a:p>
            <a:pPr eaLnBrk="1" hangingPunct="1">
              <a:lnSpc>
                <a:spcPct val="90000"/>
              </a:lnSpc>
              <a:buFontTx/>
              <a:buNone/>
            </a:pPr>
            <a:r>
              <a:rPr lang="en-US" sz="2000" noProof="0" dirty="0" err="1" smtClean="0"/>
              <a:t>sungsformularen</a:t>
            </a:r>
            <a:r>
              <a:rPr lang="en-US" sz="2000" noProof="0" dirty="0" smtClean="0"/>
              <a:t> </a:t>
            </a:r>
            <a:r>
              <a:rPr lang="en-US" sz="2000" noProof="0" dirty="0" err="1" smtClean="0"/>
              <a:t>für</a:t>
            </a:r>
            <a:r>
              <a:rPr lang="en-US" sz="2000" noProof="0" dirty="0" smtClean="0"/>
              <a:t> das </a:t>
            </a:r>
            <a:r>
              <a:rPr lang="en-US" sz="2000" noProof="0" dirty="0" err="1" smtClean="0"/>
              <a:t>Arbeitslosengeld</a:t>
            </a:r>
            <a:r>
              <a:rPr lang="en-US" sz="2000" noProof="0" dirty="0" smtClean="0"/>
              <a:t> </a:t>
            </a:r>
            <a:r>
              <a:rPr lang="en-US" sz="2000" noProof="0" dirty="0" err="1" smtClean="0"/>
              <a:t>leere</a:t>
            </a:r>
            <a:r>
              <a:rPr lang="en-US" sz="2000" noProof="0" dirty="0" smtClean="0"/>
              <a:t> Felder </a:t>
            </a:r>
            <a:r>
              <a:rPr lang="en-US" sz="2000" noProof="0" dirty="0" err="1" smtClean="0"/>
              <a:t>anstatt</a:t>
            </a:r>
            <a:r>
              <a:rPr lang="en-US" sz="2000" noProof="0" dirty="0" smtClean="0"/>
              <a:t> am </a:t>
            </a:r>
            <a:r>
              <a:rPr lang="en-US" sz="2000" noProof="0" dirty="0" err="1" smtClean="0"/>
              <a:t>Anfang</a:t>
            </a:r>
            <a:r>
              <a:rPr lang="en-US" sz="2000" noProof="0" dirty="0" smtClean="0"/>
              <a:t> </a:t>
            </a:r>
            <a:r>
              <a:rPr lang="en-US" sz="2000" i="1" noProof="0" dirty="0" smtClean="0"/>
              <a:t>am </a:t>
            </a:r>
            <a:r>
              <a:rPr lang="en-US" sz="2000" i="1" noProof="0" dirty="0" err="1" smtClean="0"/>
              <a:t>Ende</a:t>
            </a:r>
            <a:r>
              <a:rPr lang="en-US" sz="2000" noProof="0" dirty="0" smtClean="0"/>
              <a:t> </a:t>
            </a:r>
          </a:p>
          <a:p>
            <a:pPr eaLnBrk="1" hangingPunct="1">
              <a:lnSpc>
                <a:spcPct val="90000"/>
              </a:lnSpc>
              <a:buFontTx/>
              <a:buNone/>
            </a:pPr>
            <a:r>
              <a:rPr lang="en-US" sz="2000" noProof="0" dirty="0" err="1" smtClean="0"/>
              <a:t>der</a:t>
            </a:r>
            <a:r>
              <a:rPr lang="en-US" sz="2000" noProof="0" dirty="0" smtClean="0"/>
              <a:t> </a:t>
            </a:r>
            <a:r>
              <a:rPr lang="en-US" sz="2000" noProof="0" dirty="0" err="1" smtClean="0"/>
              <a:t>Kontonummern</a:t>
            </a:r>
            <a:r>
              <a:rPr lang="en-US" sz="2000" noProof="0" dirty="0" smtClean="0"/>
              <a:t> </a:t>
            </a:r>
            <a:r>
              <a:rPr lang="en-US" sz="2000" noProof="0" dirty="0" err="1" smtClean="0"/>
              <a:t>automatisch</a:t>
            </a:r>
            <a:r>
              <a:rPr lang="en-US" sz="2000" noProof="0" dirty="0" smtClean="0"/>
              <a:t> </a:t>
            </a:r>
            <a:r>
              <a:rPr lang="en-US" sz="2000" noProof="0" dirty="0" err="1" smtClean="0"/>
              <a:t>mit</a:t>
            </a:r>
            <a:r>
              <a:rPr lang="en-US" sz="2000" noProof="0" dirty="0" smtClean="0"/>
              <a:t> </a:t>
            </a:r>
            <a:r>
              <a:rPr lang="en-US" sz="2000" noProof="0" dirty="0" err="1" smtClean="0"/>
              <a:t>Nullen</a:t>
            </a:r>
            <a:r>
              <a:rPr lang="en-US" sz="2000" noProof="0" dirty="0" smtClean="0"/>
              <a:t> </a:t>
            </a:r>
            <a:r>
              <a:rPr lang="en-US" sz="2000" noProof="0" dirty="0" err="1" smtClean="0"/>
              <a:t>auffüllte</a:t>
            </a:r>
            <a:r>
              <a:rPr lang="en-US" sz="2000" noProof="0" dirty="0" smtClean="0"/>
              <a:t>. …..</a:t>
            </a:r>
          </a:p>
        </p:txBody>
      </p:sp>
      <p:sp>
        <p:nvSpPr>
          <p:cNvPr id="5123" name="Rectangle 4"/>
          <p:cNvSpPr>
            <a:spLocks noGrp="1" noChangeArrowheads="1"/>
          </p:cNvSpPr>
          <p:nvPr>
            <p:ph type="title"/>
          </p:nvPr>
        </p:nvSpPr>
        <p:spPr>
          <a:xfrm>
            <a:off x="838200" y="609600"/>
            <a:ext cx="7772400" cy="609600"/>
          </a:xfrm>
        </p:spPr>
        <p:txBody>
          <a:bodyPr/>
          <a:lstStyle/>
          <a:p>
            <a:pPr eaLnBrk="1" hangingPunct="1"/>
            <a:r>
              <a:rPr lang="en-US" noProof="0" dirty="0" smtClean="0"/>
              <a:t> </a:t>
            </a:r>
            <a:r>
              <a:rPr lang="en-US" noProof="0" dirty="0" err="1" smtClean="0"/>
              <a:t>Freitag</a:t>
            </a:r>
            <a:r>
              <a:rPr lang="en-US" noProof="0" dirty="0" smtClean="0"/>
              <a:t>, 31.12.2004  </a:t>
            </a:r>
            <a:br>
              <a:rPr lang="en-US" noProof="0" dirty="0" smtClean="0"/>
            </a:br>
            <a:r>
              <a:rPr lang="en-US" noProof="0" dirty="0" smtClean="0"/>
              <a:t> </a:t>
            </a:r>
            <a:br>
              <a:rPr lang="en-US" noProof="0" dirty="0" smtClean="0"/>
            </a:br>
            <a:endParaRPr lang="en-US" noProof="0" dirty="0" smtClean="0"/>
          </a:p>
        </p:txBody>
      </p:sp>
      <p:pic>
        <p:nvPicPr>
          <p:cNvPr id="5124" name="Picture 5" descr="sz"/>
          <p:cNvPicPr>
            <a:picLocks noChangeAspect="1" noChangeArrowheads="1"/>
          </p:cNvPicPr>
          <p:nvPr/>
        </p:nvPicPr>
        <p:blipFill>
          <a:blip r:embed="rId3" cstate="print">
            <a:lum bright="-30000" contrast="58000"/>
          </a:blip>
          <a:srcRect/>
          <a:stretch>
            <a:fillRect/>
          </a:stretch>
        </p:blipFill>
        <p:spPr bwMode="auto">
          <a:xfrm>
            <a:off x="1219200" y="762000"/>
            <a:ext cx="7018338" cy="788988"/>
          </a:xfrm>
          <a:prstGeom prst="rect">
            <a:avLst/>
          </a:prstGeom>
          <a:noFill/>
          <a:ln w="9525">
            <a:noFill/>
            <a:miter lim="800000"/>
            <a:headEnd/>
            <a:tailEnd/>
          </a:ln>
        </p:spPr>
      </p:pic>
      <p:sp>
        <p:nvSpPr>
          <p:cNvPr id="5125" name="Text Box 6"/>
          <p:cNvSpPr txBox="1">
            <a:spLocks noChangeArrowheads="1"/>
          </p:cNvSpPr>
          <p:nvPr/>
        </p:nvSpPr>
        <p:spPr bwMode="auto">
          <a:xfrm>
            <a:off x="395536" y="5949280"/>
            <a:ext cx="8011552" cy="646331"/>
          </a:xfrm>
          <a:prstGeom prst="rect">
            <a:avLst/>
          </a:prstGeom>
          <a:noFill/>
          <a:ln w="9525">
            <a:noFill/>
            <a:miter lim="800000"/>
            <a:headEnd/>
            <a:tailEnd/>
          </a:ln>
        </p:spPr>
        <p:txBody>
          <a:bodyPr wrap="none">
            <a:spAutoFit/>
          </a:bodyPr>
          <a:lstStyle/>
          <a:p>
            <a:r>
              <a:rPr lang="en-US" sz="1800" i="1" dirty="0" smtClean="0"/>
              <a:t>10-stellige </a:t>
            </a:r>
            <a:r>
              <a:rPr lang="en-US" sz="1800" i="1" dirty="0" err="1" smtClean="0"/>
              <a:t>Maske</a:t>
            </a:r>
            <a:r>
              <a:rPr lang="en-US" sz="1800" i="1" dirty="0" smtClean="0"/>
              <a:t> </a:t>
            </a:r>
            <a:r>
              <a:rPr lang="en-US" sz="1800" i="1" dirty="0" err="1" smtClean="0"/>
              <a:t>für</a:t>
            </a:r>
            <a:r>
              <a:rPr lang="en-US" sz="1800" i="1" dirty="0" smtClean="0"/>
              <a:t> </a:t>
            </a:r>
            <a:r>
              <a:rPr lang="en-US" sz="1800" i="1" dirty="0" err="1" smtClean="0"/>
              <a:t>Kontonummern</a:t>
            </a:r>
            <a:r>
              <a:rPr lang="en-US" sz="1800" i="1" dirty="0" smtClean="0"/>
              <a:t>. </a:t>
            </a:r>
            <a:r>
              <a:rPr lang="en-US" sz="1800" i="1" dirty="0" err="1" smtClean="0"/>
              <a:t>Manche</a:t>
            </a:r>
            <a:r>
              <a:rPr lang="en-US" sz="1800" i="1" dirty="0" smtClean="0"/>
              <a:t> </a:t>
            </a:r>
            <a:r>
              <a:rPr lang="en-US" sz="1800" i="1" dirty="0" err="1" smtClean="0"/>
              <a:t>Banke</a:t>
            </a:r>
            <a:r>
              <a:rPr lang="en-US" sz="1800" i="1" dirty="0" smtClean="0"/>
              <a:t> </a:t>
            </a:r>
            <a:r>
              <a:rPr lang="en-US" sz="1800" i="1" dirty="0" err="1" smtClean="0"/>
              <a:t>haben</a:t>
            </a:r>
            <a:r>
              <a:rPr lang="en-US" sz="1800" i="1" dirty="0" smtClean="0"/>
              <a:t> </a:t>
            </a:r>
            <a:r>
              <a:rPr lang="en-US" sz="1800" i="1" dirty="0" err="1" smtClean="0"/>
              <a:t>kürzere</a:t>
            </a:r>
            <a:r>
              <a:rPr lang="en-US" sz="1800" i="1" dirty="0" smtClean="0"/>
              <a:t> </a:t>
            </a:r>
            <a:r>
              <a:rPr lang="en-US" sz="1800" i="1" dirty="0" err="1" smtClean="0"/>
              <a:t>Kontonummern</a:t>
            </a:r>
            <a:r>
              <a:rPr lang="en-US" sz="1800" i="1" dirty="0" smtClean="0"/>
              <a:t>!</a:t>
            </a:r>
          </a:p>
          <a:p>
            <a:r>
              <a:rPr lang="de-DE" sz="1800" i="1" dirty="0" smtClean="0"/>
              <a:t>Linksbündig oder rechtsbündig, leere Felder gleich Null.</a:t>
            </a:r>
            <a:endParaRPr lang="de-DE" sz="1800" i="1" dirty="0"/>
          </a:p>
        </p:txBody>
      </p:sp>
      <p:sp>
        <p:nvSpPr>
          <p:cNvPr id="5126" name="Text Box 7"/>
          <p:cNvSpPr txBox="1">
            <a:spLocks noChangeArrowheads="1"/>
          </p:cNvSpPr>
          <p:nvPr/>
        </p:nvSpPr>
        <p:spPr bwMode="auto">
          <a:xfrm>
            <a:off x="3059113" y="5084763"/>
            <a:ext cx="3232150" cy="579437"/>
          </a:xfrm>
          <a:prstGeom prst="rect">
            <a:avLst/>
          </a:prstGeom>
          <a:noFill/>
          <a:ln w="9525">
            <a:noFill/>
            <a:miter lim="800000"/>
            <a:headEnd/>
            <a:tailEnd/>
          </a:ln>
        </p:spPr>
        <p:txBody>
          <a:bodyPr wrap="none">
            <a:spAutoFit/>
          </a:bodyPr>
          <a:lstStyle/>
          <a:p>
            <a:r>
              <a:rPr lang="en-US" sz="3200"/>
              <a:t>9 7 8 6 5 9 3 1 6 </a:t>
            </a:r>
            <a:r>
              <a:rPr lang="en-US" sz="3200">
                <a:solidFill>
                  <a:srgbClr val="FF0066"/>
                </a:solidFill>
              </a:rPr>
              <a:t>0</a:t>
            </a:r>
            <a:r>
              <a:rPr lang="en-US" sz="3200"/>
              <a:t> </a:t>
            </a:r>
          </a:p>
        </p:txBody>
      </p:sp>
      <p:sp>
        <p:nvSpPr>
          <p:cNvPr id="5127" name="Line 8"/>
          <p:cNvSpPr>
            <a:spLocks noChangeShapeType="1"/>
          </p:cNvSpPr>
          <p:nvPr/>
        </p:nvSpPr>
        <p:spPr bwMode="auto">
          <a:xfrm>
            <a:off x="2987675" y="5157788"/>
            <a:ext cx="3168650" cy="0"/>
          </a:xfrm>
          <a:prstGeom prst="line">
            <a:avLst/>
          </a:prstGeom>
          <a:noFill/>
          <a:ln w="9525">
            <a:solidFill>
              <a:schemeClr val="tx1"/>
            </a:solidFill>
            <a:round/>
            <a:headEnd/>
            <a:tailEnd/>
          </a:ln>
        </p:spPr>
        <p:txBody>
          <a:bodyPr/>
          <a:lstStyle/>
          <a:p>
            <a:endParaRPr lang="de-DE"/>
          </a:p>
        </p:txBody>
      </p:sp>
      <p:sp>
        <p:nvSpPr>
          <p:cNvPr id="5128" name="Line 9"/>
          <p:cNvSpPr>
            <a:spLocks noChangeShapeType="1"/>
          </p:cNvSpPr>
          <p:nvPr/>
        </p:nvSpPr>
        <p:spPr bwMode="auto">
          <a:xfrm>
            <a:off x="2987675" y="5661025"/>
            <a:ext cx="3168650" cy="0"/>
          </a:xfrm>
          <a:prstGeom prst="line">
            <a:avLst/>
          </a:prstGeom>
          <a:noFill/>
          <a:ln w="9525">
            <a:solidFill>
              <a:schemeClr val="tx1"/>
            </a:solidFill>
            <a:round/>
            <a:headEnd/>
            <a:tailEnd/>
          </a:ln>
        </p:spPr>
        <p:txBody>
          <a:bodyPr/>
          <a:lstStyle/>
          <a:p>
            <a:endParaRPr lang="de-DE"/>
          </a:p>
        </p:txBody>
      </p:sp>
      <p:sp>
        <p:nvSpPr>
          <p:cNvPr id="5129" name="Line 10"/>
          <p:cNvSpPr>
            <a:spLocks noChangeShapeType="1"/>
          </p:cNvSpPr>
          <p:nvPr/>
        </p:nvSpPr>
        <p:spPr bwMode="auto">
          <a:xfrm>
            <a:off x="2987675" y="5157788"/>
            <a:ext cx="0" cy="503237"/>
          </a:xfrm>
          <a:prstGeom prst="line">
            <a:avLst/>
          </a:prstGeom>
          <a:noFill/>
          <a:ln w="9525">
            <a:solidFill>
              <a:schemeClr val="tx1"/>
            </a:solidFill>
            <a:round/>
            <a:headEnd/>
            <a:tailEnd/>
          </a:ln>
        </p:spPr>
        <p:txBody>
          <a:bodyPr/>
          <a:lstStyle/>
          <a:p>
            <a:endParaRPr lang="de-DE"/>
          </a:p>
        </p:txBody>
      </p:sp>
      <p:sp>
        <p:nvSpPr>
          <p:cNvPr id="5130" name="Line 11"/>
          <p:cNvSpPr>
            <a:spLocks noChangeShapeType="1"/>
          </p:cNvSpPr>
          <p:nvPr/>
        </p:nvSpPr>
        <p:spPr bwMode="auto">
          <a:xfrm>
            <a:off x="3419475" y="5157788"/>
            <a:ext cx="0" cy="503237"/>
          </a:xfrm>
          <a:prstGeom prst="line">
            <a:avLst/>
          </a:prstGeom>
          <a:noFill/>
          <a:ln w="9525">
            <a:solidFill>
              <a:schemeClr val="tx1"/>
            </a:solidFill>
            <a:round/>
            <a:headEnd/>
            <a:tailEnd/>
          </a:ln>
        </p:spPr>
        <p:txBody>
          <a:bodyPr/>
          <a:lstStyle/>
          <a:p>
            <a:endParaRPr lang="de-DE"/>
          </a:p>
        </p:txBody>
      </p:sp>
      <p:sp>
        <p:nvSpPr>
          <p:cNvPr id="5131" name="Line 12"/>
          <p:cNvSpPr>
            <a:spLocks noChangeShapeType="1"/>
          </p:cNvSpPr>
          <p:nvPr/>
        </p:nvSpPr>
        <p:spPr bwMode="auto">
          <a:xfrm>
            <a:off x="3724275" y="5157788"/>
            <a:ext cx="0" cy="503237"/>
          </a:xfrm>
          <a:prstGeom prst="line">
            <a:avLst/>
          </a:prstGeom>
          <a:noFill/>
          <a:ln w="9525">
            <a:solidFill>
              <a:schemeClr val="tx1"/>
            </a:solidFill>
            <a:round/>
            <a:headEnd/>
            <a:tailEnd/>
          </a:ln>
        </p:spPr>
        <p:txBody>
          <a:bodyPr/>
          <a:lstStyle/>
          <a:p>
            <a:endParaRPr lang="de-DE"/>
          </a:p>
        </p:txBody>
      </p:sp>
      <p:sp>
        <p:nvSpPr>
          <p:cNvPr id="5132" name="Line 13"/>
          <p:cNvSpPr>
            <a:spLocks noChangeShapeType="1"/>
          </p:cNvSpPr>
          <p:nvPr/>
        </p:nvSpPr>
        <p:spPr bwMode="auto">
          <a:xfrm>
            <a:off x="4027488" y="5157788"/>
            <a:ext cx="0" cy="503237"/>
          </a:xfrm>
          <a:prstGeom prst="line">
            <a:avLst/>
          </a:prstGeom>
          <a:noFill/>
          <a:ln w="9525">
            <a:solidFill>
              <a:schemeClr val="tx1"/>
            </a:solidFill>
            <a:round/>
            <a:headEnd/>
            <a:tailEnd/>
          </a:ln>
        </p:spPr>
        <p:txBody>
          <a:bodyPr/>
          <a:lstStyle/>
          <a:p>
            <a:endParaRPr lang="de-DE"/>
          </a:p>
        </p:txBody>
      </p:sp>
      <p:sp>
        <p:nvSpPr>
          <p:cNvPr id="5133" name="Line 14"/>
          <p:cNvSpPr>
            <a:spLocks noChangeShapeType="1"/>
          </p:cNvSpPr>
          <p:nvPr/>
        </p:nvSpPr>
        <p:spPr bwMode="auto">
          <a:xfrm>
            <a:off x="4332288" y="5157788"/>
            <a:ext cx="0" cy="503237"/>
          </a:xfrm>
          <a:prstGeom prst="line">
            <a:avLst/>
          </a:prstGeom>
          <a:noFill/>
          <a:ln w="9525">
            <a:solidFill>
              <a:schemeClr val="tx1"/>
            </a:solidFill>
            <a:round/>
            <a:headEnd/>
            <a:tailEnd/>
          </a:ln>
        </p:spPr>
        <p:txBody>
          <a:bodyPr/>
          <a:lstStyle/>
          <a:p>
            <a:endParaRPr lang="de-DE"/>
          </a:p>
        </p:txBody>
      </p:sp>
      <p:sp>
        <p:nvSpPr>
          <p:cNvPr id="5134" name="Line 15"/>
          <p:cNvSpPr>
            <a:spLocks noChangeShapeType="1"/>
          </p:cNvSpPr>
          <p:nvPr/>
        </p:nvSpPr>
        <p:spPr bwMode="auto">
          <a:xfrm>
            <a:off x="4635500" y="5157788"/>
            <a:ext cx="0" cy="503237"/>
          </a:xfrm>
          <a:prstGeom prst="line">
            <a:avLst/>
          </a:prstGeom>
          <a:noFill/>
          <a:ln w="9525">
            <a:solidFill>
              <a:schemeClr val="tx1"/>
            </a:solidFill>
            <a:round/>
            <a:headEnd/>
            <a:tailEnd/>
          </a:ln>
        </p:spPr>
        <p:txBody>
          <a:bodyPr/>
          <a:lstStyle/>
          <a:p>
            <a:endParaRPr lang="de-DE"/>
          </a:p>
        </p:txBody>
      </p:sp>
      <p:sp>
        <p:nvSpPr>
          <p:cNvPr id="5135" name="Line 16"/>
          <p:cNvSpPr>
            <a:spLocks noChangeShapeType="1"/>
          </p:cNvSpPr>
          <p:nvPr/>
        </p:nvSpPr>
        <p:spPr bwMode="auto">
          <a:xfrm>
            <a:off x="4938713" y="5157788"/>
            <a:ext cx="0" cy="503237"/>
          </a:xfrm>
          <a:prstGeom prst="line">
            <a:avLst/>
          </a:prstGeom>
          <a:noFill/>
          <a:ln w="9525">
            <a:solidFill>
              <a:schemeClr val="tx1"/>
            </a:solidFill>
            <a:round/>
            <a:headEnd/>
            <a:tailEnd/>
          </a:ln>
        </p:spPr>
        <p:txBody>
          <a:bodyPr/>
          <a:lstStyle/>
          <a:p>
            <a:endParaRPr lang="de-DE"/>
          </a:p>
        </p:txBody>
      </p:sp>
      <p:sp>
        <p:nvSpPr>
          <p:cNvPr id="5136" name="Line 17"/>
          <p:cNvSpPr>
            <a:spLocks noChangeShapeType="1"/>
          </p:cNvSpPr>
          <p:nvPr/>
        </p:nvSpPr>
        <p:spPr bwMode="auto">
          <a:xfrm>
            <a:off x="5243513" y="5157788"/>
            <a:ext cx="0" cy="503237"/>
          </a:xfrm>
          <a:prstGeom prst="line">
            <a:avLst/>
          </a:prstGeom>
          <a:noFill/>
          <a:ln w="9525">
            <a:solidFill>
              <a:schemeClr val="tx1"/>
            </a:solidFill>
            <a:round/>
            <a:headEnd/>
            <a:tailEnd/>
          </a:ln>
        </p:spPr>
        <p:txBody>
          <a:bodyPr/>
          <a:lstStyle/>
          <a:p>
            <a:endParaRPr lang="de-DE"/>
          </a:p>
        </p:txBody>
      </p:sp>
      <p:sp>
        <p:nvSpPr>
          <p:cNvPr id="5137" name="Line 18"/>
          <p:cNvSpPr>
            <a:spLocks noChangeShapeType="1"/>
          </p:cNvSpPr>
          <p:nvPr/>
        </p:nvSpPr>
        <p:spPr bwMode="auto">
          <a:xfrm>
            <a:off x="5546725" y="5157788"/>
            <a:ext cx="0" cy="503237"/>
          </a:xfrm>
          <a:prstGeom prst="line">
            <a:avLst/>
          </a:prstGeom>
          <a:noFill/>
          <a:ln w="9525">
            <a:solidFill>
              <a:schemeClr val="tx1"/>
            </a:solidFill>
            <a:round/>
            <a:headEnd/>
            <a:tailEnd/>
          </a:ln>
        </p:spPr>
        <p:txBody>
          <a:bodyPr/>
          <a:lstStyle/>
          <a:p>
            <a:endParaRPr lang="de-DE"/>
          </a:p>
        </p:txBody>
      </p:sp>
      <p:sp>
        <p:nvSpPr>
          <p:cNvPr id="5138" name="Line 19"/>
          <p:cNvSpPr>
            <a:spLocks noChangeShapeType="1"/>
          </p:cNvSpPr>
          <p:nvPr/>
        </p:nvSpPr>
        <p:spPr bwMode="auto">
          <a:xfrm>
            <a:off x="5859463" y="5157788"/>
            <a:ext cx="0" cy="503237"/>
          </a:xfrm>
          <a:prstGeom prst="line">
            <a:avLst/>
          </a:prstGeom>
          <a:noFill/>
          <a:ln w="9525">
            <a:solidFill>
              <a:schemeClr val="tx1"/>
            </a:solidFill>
            <a:round/>
            <a:headEnd/>
            <a:tailEnd/>
          </a:ln>
        </p:spPr>
        <p:txBody>
          <a:bodyPr/>
          <a:lstStyle/>
          <a:p>
            <a:endParaRPr lang="de-DE"/>
          </a:p>
        </p:txBody>
      </p:sp>
      <p:sp>
        <p:nvSpPr>
          <p:cNvPr id="5139" name="Line 20"/>
          <p:cNvSpPr>
            <a:spLocks noChangeShapeType="1"/>
          </p:cNvSpPr>
          <p:nvPr/>
        </p:nvSpPr>
        <p:spPr bwMode="auto">
          <a:xfrm>
            <a:off x="6156325" y="5157788"/>
            <a:ext cx="0" cy="503237"/>
          </a:xfrm>
          <a:prstGeom prst="line">
            <a:avLst/>
          </a:prstGeom>
          <a:noFill/>
          <a:ln w="9525">
            <a:solidFill>
              <a:schemeClr val="tx1"/>
            </a:solidFill>
            <a:round/>
            <a:headEnd/>
            <a:tailEnd/>
          </a:ln>
        </p:spPr>
        <p:txBody>
          <a:bodyPr/>
          <a:lstStyle/>
          <a:p>
            <a:endParaRPr lang="de-DE"/>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685800" y="188640"/>
            <a:ext cx="7772400" cy="1143000"/>
          </a:xfrm>
        </p:spPr>
        <p:txBody>
          <a:bodyPr/>
          <a:lstStyle/>
          <a:p>
            <a:r>
              <a:rPr lang="en-US" noProof="0" dirty="0" smtClean="0"/>
              <a:t>Datum/</a:t>
            </a:r>
            <a:r>
              <a:rPr lang="en-US" noProof="0" dirty="0" err="1" smtClean="0"/>
              <a:t>Uhrzeit</a:t>
            </a:r>
            <a:endParaRPr lang="en-US" noProof="0" dirty="0"/>
          </a:p>
        </p:txBody>
      </p:sp>
      <p:sp>
        <p:nvSpPr>
          <p:cNvPr id="3" name="Inhaltsplatzhalter 2"/>
          <p:cNvSpPr>
            <a:spLocks noGrp="1"/>
          </p:cNvSpPr>
          <p:nvPr>
            <p:ph idx="4294967295"/>
          </p:nvPr>
        </p:nvSpPr>
        <p:spPr>
          <a:xfrm>
            <a:off x="611560" y="1844824"/>
            <a:ext cx="8136904" cy="3240360"/>
          </a:xfrm>
        </p:spPr>
        <p:txBody>
          <a:bodyPr/>
          <a:lstStyle/>
          <a:p>
            <a:r>
              <a:rPr lang="en-US" noProof="0" dirty="0" err="1" smtClean="0"/>
              <a:t>Schalt-Sekunde</a:t>
            </a:r>
            <a:r>
              <a:rPr lang="en-US" noProof="0" dirty="0" smtClean="0"/>
              <a:t> </a:t>
            </a:r>
            <a:r>
              <a:rPr lang="en-US" noProof="0" dirty="0" smtClean="0">
                <a:sym typeface="Wingdings" pitchFamily="2" charset="2"/>
              </a:rPr>
              <a:t> </a:t>
            </a:r>
            <a:r>
              <a:rPr lang="en-US" dirty="0" err="1" smtClean="0">
                <a:sym typeface="Wingdings" pitchFamily="2" charset="2"/>
              </a:rPr>
              <a:t>Absturz</a:t>
            </a:r>
            <a:r>
              <a:rPr lang="en-US" noProof="0" dirty="0" smtClean="0"/>
              <a:t> (</a:t>
            </a:r>
            <a:r>
              <a:rPr lang="en-US" noProof="0" dirty="0" err="1" smtClean="0"/>
              <a:t>Juli</a:t>
            </a:r>
            <a:r>
              <a:rPr lang="en-US" noProof="0" dirty="0" smtClean="0"/>
              <a:t> 2012)</a:t>
            </a:r>
          </a:p>
          <a:p>
            <a:pPr>
              <a:buNone/>
            </a:pPr>
            <a:r>
              <a:rPr lang="en-US" sz="2000" i="1" dirty="0" smtClean="0"/>
              <a:t>     </a:t>
            </a:r>
            <a:r>
              <a:rPr lang="en-US" sz="2400" i="1" dirty="0" err="1" smtClean="0"/>
              <a:t>Beim</a:t>
            </a:r>
            <a:r>
              <a:rPr lang="en-US" sz="2400" i="1" dirty="0" smtClean="0"/>
              <a:t> </a:t>
            </a:r>
            <a:r>
              <a:rPr lang="en-US" sz="2400" i="1" dirty="0" err="1" smtClean="0"/>
              <a:t>Übergang</a:t>
            </a:r>
            <a:r>
              <a:rPr lang="en-US" sz="2400" i="1" dirty="0" smtClean="0"/>
              <a:t> von 30.Juni auf 1.Juli 2012 </a:t>
            </a:r>
            <a:r>
              <a:rPr lang="en-US" sz="2400" i="1" dirty="0" err="1" smtClean="0"/>
              <a:t>sollten</a:t>
            </a:r>
            <a:r>
              <a:rPr lang="en-US" sz="2400" i="1" dirty="0" smtClean="0"/>
              <a:t> </a:t>
            </a:r>
            <a:r>
              <a:rPr lang="en-US" sz="2400" i="1" dirty="0" err="1" smtClean="0"/>
              <a:t>alle</a:t>
            </a:r>
            <a:r>
              <a:rPr lang="en-US" sz="2400" i="1" dirty="0" smtClean="0"/>
              <a:t> </a:t>
            </a:r>
            <a:r>
              <a:rPr lang="en-US" sz="2400" i="1" dirty="0" err="1" smtClean="0"/>
              <a:t>Uhren</a:t>
            </a:r>
            <a:r>
              <a:rPr lang="en-US" sz="2400" i="1" dirty="0" smtClean="0"/>
              <a:t> um </a:t>
            </a:r>
            <a:r>
              <a:rPr lang="en-US" sz="2400" i="1" dirty="0" err="1" smtClean="0"/>
              <a:t>eine</a:t>
            </a:r>
            <a:r>
              <a:rPr lang="en-US" sz="2400" i="1" dirty="0" smtClean="0"/>
              <a:t> </a:t>
            </a:r>
            <a:r>
              <a:rPr lang="en-US" sz="2400" i="1" dirty="0" err="1" smtClean="0"/>
              <a:t>Sekunde</a:t>
            </a:r>
            <a:r>
              <a:rPr lang="en-US" sz="2400" i="1" dirty="0" smtClean="0"/>
              <a:t> </a:t>
            </a:r>
            <a:r>
              <a:rPr lang="en-US" sz="2400" i="1" dirty="0" err="1" smtClean="0"/>
              <a:t>aufgehalten</a:t>
            </a:r>
            <a:r>
              <a:rPr lang="en-US" sz="2400" i="1" dirty="0" smtClean="0"/>
              <a:t> </a:t>
            </a:r>
            <a:r>
              <a:rPr lang="en-US" sz="2400" i="1" dirty="0" err="1" smtClean="0"/>
              <a:t>werden</a:t>
            </a:r>
            <a:r>
              <a:rPr lang="en-US" sz="2400" i="1" dirty="0" smtClean="0"/>
              <a:t>, um die </a:t>
            </a:r>
            <a:r>
              <a:rPr lang="en-US" sz="2400" i="1" dirty="0" err="1" smtClean="0"/>
              <a:t>Synchronisation</a:t>
            </a:r>
            <a:r>
              <a:rPr lang="en-US" sz="2400" i="1" dirty="0" smtClean="0"/>
              <a:t> </a:t>
            </a:r>
            <a:r>
              <a:rPr lang="en-US" sz="2400" i="1" dirty="0" err="1" smtClean="0"/>
              <a:t>mit</a:t>
            </a:r>
            <a:r>
              <a:rPr lang="en-US" sz="2400" i="1" dirty="0" smtClean="0"/>
              <a:t> </a:t>
            </a:r>
            <a:r>
              <a:rPr lang="en-US" sz="2400" i="1" dirty="0" err="1" smtClean="0"/>
              <a:t>der</a:t>
            </a:r>
            <a:r>
              <a:rPr lang="en-US" sz="2400" i="1" dirty="0" smtClean="0"/>
              <a:t> </a:t>
            </a:r>
            <a:r>
              <a:rPr lang="en-US" sz="2400" i="1" dirty="0" err="1" smtClean="0"/>
              <a:t>Erdrotation</a:t>
            </a:r>
            <a:r>
              <a:rPr lang="en-US" sz="2400" i="1" dirty="0" smtClean="0"/>
              <a:t> </a:t>
            </a:r>
            <a:r>
              <a:rPr lang="en-US" sz="2400" i="1" dirty="0" err="1" smtClean="0"/>
              <a:t>zu</a:t>
            </a:r>
            <a:r>
              <a:rPr lang="en-US" sz="2400" i="1" dirty="0" smtClean="0"/>
              <a:t> </a:t>
            </a:r>
            <a:r>
              <a:rPr lang="en-US" sz="2400" i="1" dirty="0" err="1" smtClean="0"/>
              <a:t>verbessern</a:t>
            </a:r>
            <a:r>
              <a:rPr lang="en-US" sz="2400" i="1" dirty="0" smtClean="0"/>
              <a:t>.</a:t>
            </a:r>
          </a:p>
          <a:p>
            <a:pPr>
              <a:buNone/>
            </a:pPr>
            <a:r>
              <a:rPr lang="en-US" sz="2400" i="1" dirty="0" smtClean="0"/>
              <a:t>     </a:t>
            </a:r>
            <a:r>
              <a:rPr lang="en-US" sz="2400" i="1" dirty="0" smtClean="0">
                <a:sym typeface="Wingdings" pitchFamily="2" charset="2"/>
              </a:rPr>
              <a:t> </a:t>
            </a:r>
            <a:r>
              <a:rPr lang="en-US" sz="2400" i="1" dirty="0" err="1" smtClean="0">
                <a:sym typeface="Wingdings" pitchFamily="2" charset="2"/>
              </a:rPr>
              <a:t>Absturz</a:t>
            </a:r>
            <a:r>
              <a:rPr lang="en-US" sz="2400" i="1" dirty="0" smtClean="0">
                <a:sym typeface="Wingdings" pitchFamily="2" charset="2"/>
              </a:rPr>
              <a:t> von Linux- und Java-Software-</a:t>
            </a:r>
            <a:r>
              <a:rPr lang="en-US" sz="2400" i="1" dirty="0" err="1" smtClean="0">
                <a:sym typeface="Wingdings" pitchFamily="2" charset="2"/>
              </a:rPr>
              <a:t>Plattformen</a:t>
            </a:r>
            <a:endParaRPr lang="en-US" sz="2400" i="1" dirty="0" smtClean="0">
              <a:sym typeface="Wingdings" pitchFamily="2" charset="2"/>
            </a:endParaRPr>
          </a:p>
          <a:p>
            <a:pPr>
              <a:buNone/>
            </a:pPr>
            <a:endParaRPr lang="en-US" sz="2400" i="1" dirty="0" smtClean="0">
              <a:sym typeface="Wingdings" pitchFamily="2" charset="2"/>
            </a:endParaRPr>
          </a:p>
          <a:p>
            <a:pPr>
              <a:buNone/>
            </a:pPr>
            <a:r>
              <a:rPr lang="en-US" sz="2400" i="1" dirty="0" smtClean="0">
                <a:sym typeface="Wingdings" pitchFamily="2" charset="2"/>
              </a:rPr>
              <a:t>    </a:t>
            </a:r>
            <a:r>
              <a:rPr lang="en-US" sz="2400" i="1" dirty="0" err="1" smtClean="0">
                <a:sym typeface="Wingdings" pitchFamily="2" charset="2"/>
              </a:rPr>
              <a:t>Vergleiche</a:t>
            </a:r>
            <a:r>
              <a:rPr lang="en-US" sz="2400" i="1" dirty="0" smtClean="0">
                <a:sym typeface="Wingdings" pitchFamily="2" charset="2"/>
              </a:rPr>
              <a:t> Y2k: Jahr-2000-Problem</a:t>
            </a:r>
            <a:endParaRPr lang="en-US" sz="2400" i="1" dirty="0" smtClean="0"/>
          </a:p>
          <a:p>
            <a:pPr>
              <a:buNone/>
            </a:pPr>
            <a:endParaRPr lang="en-US" sz="2000" i="1" dirty="0" smtClean="0"/>
          </a:p>
          <a:p>
            <a:pPr>
              <a:buNone/>
            </a:pPr>
            <a:endParaRPr lang="en-US" sz="2000" i="1" dirty="0" smtClean="0"/>
          </a:p>
        </p:txBody>
      </p:sp>
      <p:sp>
        <p:nvSpPr>
          <p:cNvPr id="5" name="Textfeld 4"/>
          <p:cNvSpPr txBox="1"/>
          <p:nvPr/>
        </p:nvSpPr>
        <p:spPr>
          <a:xfrm>
            <a:off x="827584" y="5229200"/>
            <a:ext cx="7810151" cy="1569660"/>
          </a:xfrm>
          <a:prstGeom prst="rect">
            <a:avLst/>
          </a:prstGeom>
          <a:noFill/>
        </p:spPr>
        <p:txBody>
          <a:bodyPr wrap="none" rtlCol="0">
            <a:spAutoFit/>
          </a:bodyPr>
          <a:lstStyle/>
          <a:p>
            <a:r>
              <a:rPr lang="en-US" dirty="0" err="1" smtClean="0"/>
              <a:t>Aktuell</a:t>
            </a:r>
            <a:r>
              <a:rPr lang="en-US" dirty="0" smtClean="0"/>
              <a:t> </a:t>
            </a:r>
            <a:r>
              <a:rPr lang="en-US" dirty="0" err="1" smtClean="0"/>
              <a:t>wird</a:t>
            </a:r>
            <a:r>
              <a:rPr lang="en-US" dirty="0" smtClean="0"/>
              <a:t> </a:t>
            </a:r>
            <a:r>
              <a:rPr lang="en-US" dirty="0" err="1" smtClean="0"/>
              <a:t>auch</a:t>
            </a:r>
            <a:r>
              <a:rPr lang="en-US" dirty="0" smtClean="0"/>
              <a:t> </a:t>
            </a:r>
            <a:r>
              <a:rPr lang="en-US" dirty="0" err="1" smtClean="0"/>
              <a:t>wieder</a:t>
            </a:r>
            <a:r>
              <a:rPr lang="en-US" dirty="0" smtClean="0"/>
              <a:t> </a:t>
            </a:r>
            <a:r>
              <a:rPr lang="en-US" dirty="0" err="1" smtClean="0"/>
              <a:t>zum</a:t>
            </a:r>
            <a:r>
              <a:rPr lang="en-US" dirty="0" smtClean="0"/>
              <a:t> 1.Juli 2015 </a:t>
            </a:r>
            <a:r>
              <a:rPr lang="en-US" dirty="0" err="1" smtClean="0"/>
              <a:t>eine</a:t>
            </a:r>
            <a:r>
              <a:rPr lang="en-US" dirty="0" smtClean="0"/>
              <a:t> </a:t>
            </a:r>
            <a:r>
              <a:rPr lang="en-US" dirty="0" err="1" smtClean="0"/>
              <a:t>Schaltsekunde</a:t>
            </a:r>
            <a:endParaRPr lang="en-US" dirty="0" smtClean="0"/>
          </a:p>
          <a:p>
            <a:r>
              <a:rPr lang="en-US" dirty="0" err="1" smtClean="0"/>
              <a:t>eingefügt</a:t>
            </a:r>
            <a:r>
              <a:rPr lang="en-US" dirty="0" smtClean="0"/>
              <a:t>, </a:t>
            </a:r>
            <a:r>
              <a:rPr lang="en-US" dirty="0" err="1" smtClean="0"/>
              <a:t>bzw</a:t>
            </a:r>
            <a:r>
              <a:rPr lang="en-US" dirty="0" smtClean="0"/>
              <a:t>. </a:t>
            </a:r>
            <a:r>
              <a:rPr lang="en-US" dirty="0" err="1" smtClean="0"/>
              <a:t>der</a:t>
            </a:r>
            <a:r>
              <a:rPr lang="en-US" dirty="0" smtClean="0"/>
              <a:t> 30. </a:t>
            </a:r>
            <a:r>
              <a:rPr lang="en-US" dirty="0" err="1" smtClean="0"/>
              <a:t>Juni</a:t>
            </a:r>
            <a:r>
              <a:rPr lang="en-US" dirty="0" smtClean="0"/>
              <a:t> um </a:t>
            </a:r>
            <a:r>
              <a:rPr lang="en-US" dirty="0" err="1" smtClean="0"/>
              <a:t>eine</a:t>
            </a:r>
            <a:r>
              <a:rPr lang="en-US" dirty="0" smtClean="0"/>
              <a:t> </a:t>
            </a:r>
            <a:r>
              <a:rPr lang="en-US" dirty="0" err="1" smtClean="0"/>
              <a:t>Sekunde</a:t>
            </a:r>
            <a:r>
              <a:rPr lang="en-US" dirty="0" smtClean="0"/>
              <a:t> </a:t>
            </a:r>
            <a:r>
              <a:rPr lang="en-US" dirty="0" err="1" smtClean="0"/>
              <a:t>verlängert</a:t>
            </a:r>
            <a:r>
              <a:rPr lang="en-US" dirty="0" smtClean="0"/>
              <a:t>. </a:t>
            </a:r>
          </a:p>
          <a:p>
            <a:r>
              <a:rPr lang="en-US" dirty="0" err="1" smtClean="0"/>
              <a:t>Besonders</a:t>
            </a:r>
            <a:r>
              <a:rPr lang="en-US" dirty="0" smtClean="0"/>
              <a:t> die </a:t>
            </a:r>
            <a:r>
              <a:rPr lang="en-US" dirty="0" err="1" smtClean="0"/>
              <a:t>Börsenhändler</a:t>
            </a:r>
            <a:r>
              <a:rPr lang="en-US" dirty="0" smtClean="0"/>
              <a:t> </a:t>
            </a:r>
            <a:r>
              <a:rPr lang="en-US" dirty="0" err="1" smtClean="0"/>
              <a:t>sind</a:t>
            </a:r>
            <a:r>
              <a:rPr lang="en-US" dirty="0" smtClean="0"/>
              <a:t> </a:t>
            </a:r>
            <a:r>
              <a:rPr lang="en-US" dirty="0" err="1" smtClean="0"/>
              <a:t>besorgt</a:t>
            </a:r>
            <a:r>
              <a:rPr lang="en-US" dirty="0" smtClean="0"/>
              <a:t> </a:t>
            </a:r>
            <a:r>
              <a:rPr lang="en-US" dirty="0" err="1" smtClean="0"/>
              <a:t>wegen</a:t>
            </a:r>
            <a:r>
              <a:rPr lang="en-US" dirty="0" smtClean="0"/>
              <a:t> </a:t>
            </a:r>
            <a:r>
              <a:rPr lang="en-US" dirty="0" err="1" smtClean="0"/>
              <a:t>möglicher</a:t>
            </a:r>
            <a:endParaRPr lang="en-US" dirty="0" smtClean="0"/>
          </a:p>
          <a:p>
            <a:r>
              <a:rPr lang="en-US" dirty="0" err="1" smtClean="0"/>
              <a:t>Effekte</a:t>
            </a:r>
            <a:r>
              <a:rPr lang="en-US" dirty="0" smtClean="0"/>
              <a:t> auf den </a:t>
            </a:r>
            <a:r>
              <a:rPr lang="en-US" dirty="0" err="1" smtClean="0"/>
              <a:t>Hochfrequenzhandel</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685800" y="53752"/>
            <a:ext cx="7772400" cy="1143000"/>
          </a:xfrm>
        </p:spPr>
        <p:txBody>
          <a:bodyPr/>
          <a:lstStyle/>
          <a:p>
            <a:pPr eaLnBrk="1" hangingPunct="1"/>
            <a:r>
              <a:rPr lang="en-US" dirty="0" err="1" smtClean="0"/>
              <a:t>Absturz</a:t>
            </a:r>
            <a:r>
              <a:rPr lang="en-US" noProof="0" dirty="0" smtClean="0"/>
              <a:t> </a:t>
            </a:r>
            <a:r>
              <a:rPr lang="en-US" noProof="0" dirty="0" err="1" smtClean="0"/>
              <a:t>CryoSat</a:t>
            </a:r>
            <a:r>
              <a:rPr lang="en-US" noProof="0" dirty="0" smtClean="0"/>
              <a:t>, 2005</a:t>
            </a:r>
          </a:p>
        </p:txBody>
      </p:sp>
      <p:pic>
        <p:nvPicPr>
          <p:cNvPr id="6147" name="Picture 4" descr="cryosat"/>
          <p:cNvPicPr>
            <a:picLocks noGrp="1" noChangeAspect="1" noChangeArrowheads="1"/>
          </p:cNvPicPr>
          <p:nvPr>
            <p:ph idx="1"/>
          </p:nvPr>
        </p:nvPicPr>
        <p:blipFill>
          <a:blip r:embed="rId3" cstate="print"/>
          <a:srcRect/>
          <a:stretch>
            <a:fillRect/>
          </a:stretch>
        </p:blipFill>
        <p:spPr>
          <a:xfrm>
            <a:off x="468313" y="1340198"/>
            <a:ext cx="1873250" cy="4681537"/>
          </a:xfrm>
          <a:noFill/>
        </p:spPr>
      </p:pic>
      <p:sp>
        <p:nvSpPr>
          <p:cNvPr id="6148" name="Text Box 6"/>
          <p:cNvSpPr txBox="1">
            <a:spLocks noChangeArrowheads="1"/>
          </p:cNvSpPr>
          <p:nvPr/>
        </p:nvSpPr>
        <p:spPr bwMode="auto">
          <a:xfrm>
            <a:off x="2483768" y="1268760"/>
            <a:ext cx="6671057" cy="4893647"/>
          </a:xfrm>
          <a:prstGeom prst="rect">
            <a:avLst/>
          </a:prstGeom>
          <a:noFill/>
          <a:ln w="9525">
            <a:noFill/>
            <a:miter lim="800000"/>
            <a:headEnd/>
            <a:tailEnd/>
          </a:ln>
        </p:spPr>
        <p:txBody>
          <a:bodyPr wrap="none">
            <a:spAutoFit/>
          </a:bodyPr>
          <a:lstStyle/>
          <a:p>
            <a:r>
              <a:rPr lang="en-US" dirty="0" smtClean="0"/>
              <a:t>ESA-Mission </a:t>
            </a:r>
            <a:r>
              <a:rPr lang="en-US" dirty="0" err="1" smtClean="0"/>
              <a:t>zum</a:t>
            </a:r>
            <a:r>
              <a:rPr lang="en-US" dirty="0" smtClean="0"/>
              <a:t> </a:t>
            </a:r>
            <a:r>
              <a:rPr lang="en-US" dirty="0" err="1" smtClean="0"/>
              <a:t>Messen</a:t>
            </a:r>
            <a:r>
              <a:rPr lang="en-US" dirty="0" smtClean="0"/>
              <a:t> </a:t>
            </a:r>
            <a:r>
              <a:rPr lang="en-US" dirty="0" err="1" smtClean="0"/>
              <a:t>der</a:t>
            </a:r>
            <a:r>
              <a:rPr lang="en-US" dirty="0" smtClean="0"/>
              <a:t> </a:t>
            </a:r>
            <a:r>
              <a:rPr lang="en-US" dirty="0" err="1" smtClean="0"/>
              <a:t>Dicke</a:t>
            </a:r>
            <a:r>
              <a:rPr lang="en-US" dirty="0" smtClean="0"/>
              <a:t> des </a:t>
            </a:r>
            <a:r>
              <a:rPr lang="en-US" dirty="0" err="1" smtClean="0"/>
              <a:t>Eises</a:t>
            </a:r>
            <a:r>
              <a:rPr lang="en-US" dirty="0" smtClean="0"/>
              <a:t>.</a:t>
            </a:r>
            <a:endParaRPr lang="en-US" dirty="0"/>
          </a:p>
          <a:p>
            <a:endParaRPr lang="en-US" dirty="0"/>
          </a:p>
          <a:p>
            <a:r>
              <a:rPr lang="en-US" dirty="0" smtClean="0"/>
              <a:t>Start </a:t>
            </a:r>
            <a:r>
              <a:rPr lang="en-US" dirty="0" err="1" smtClean="0"/>
              <a:t>mit</a:t>
            </a:r>
            <a:r>
              <a:rPr lang="en-US" dirty="0" smtClean="0"/>
              <a:t> </a:t>
            </a:r>
            <a:r>
              <a:rPr lang="en-US" dirty="0" err="1" smtClean="0"/>
              <a:t>russischer</a:t>
            </a:r>
            <a:r>
              <a:rPr lang="en-US" dirty="0" smtClean="0"/>
              <a:t> </a:t>
            </a:r>
            <a:r>
              <a:rPr lang="en-US" dirty="0"/>
              <a:t>SS19 </a:t>
            </a:r>
            <a:r>
              <a:rPr lang="en-US" dirty="0" smtClean="0"/>
              <a:t>Intercontinental-</a:t>
            </a:r>
            <a:r>
              <a:rPr lang="en-US" dirty="0" err="1" smtClean="0"/>
              <a:t>Rakete</a:t>
            </a:r>
            <a:r>
              <a:rPr lang="en-US" dirty="0" smtClean="0"/>
              <a:t>, </a:t>
            </a:r>
          </a:p>
          <a:p>
            <a:r>
              <a:rPr lang="en-US" dirty="0" smtClean="0"/>
              <a:t>am 8.10.2005:</a:t>
            </a:r>
          </a:p>
          <a:p>
            <a:r>
              <a:rPr lang="en-US" dirty="0" smtClean="0"/>
              <a:t>“… die </a:t>
            </a:r>
            <a:r>
              <a:rPr lang="en-US" dirty="0" err="1" smtClean="0"/>
              <a:t>zweite</a:t>
            </a:r>
            <a:r>
              <a:rPr lang="en-US" dirty="0" smtClean="0"/>
              <a:t> </a:t>
            </a:r>
            <a:r>
              <a:rPr lang="en-US" dirty="0" err="1" smtClean="0"/>
              <a:t>Stufe</a:t>
            </a:r>
            <a:r>
              <a:rPr lang="en-US" dirty="0" smtClean="0"/>
              <a:t> </a:t>
            </a:r>
            <a:r>
              <a:rPr lang="en-US" dirty="0" err="1" smtClean="0"/>
              <a:t>arbeitete</a:t>
            </a:r>
            <a:r>
              <a:rPr lang="en-US" dirty="0" smtClean="0"/>
              <a:t> normal </a:t>
            </a:r>
            <a:r>
              <a:rPr lang="en-US" dirty="0" err="1" smtClean="0"/>
              <a:t>bis</a:t>
            </a:r>
            <a:r>
              <a:rPr lang="en-US" dirty="0" smtClean="0"/>
              <a:t> </a:t>
            </a:r>
            <a:r>
              <a:rPr lang="en-US" dirty="0" err="1" smtClean="0"/>
              <a:t>der</a:t>
            </a:r>
            <a:r>
              <a:rPr lang="en-US" dirty="0" smtClean="0"/>
              <a:t> </a:t>
            </a:r>
            <a:r>
              <a:rPr lang="en-US" dirty="0" err="1" smtClean="0"/>
              <a:t>Antrieb</a:t>
            </a:r>
            <a:endParaRPr lang="en-US" dirty="0" smtClean="0"/>
          </a:p>
          <a:p>
            <a:r>
              <a:rPr lang="en-US" dirty="0" err="1" smtClean="0"/>
              <a:t>abgeschaltet</a:t>
            </a:r>
            <a:r>
              <a:rPr lang="en-US" dirty="0" smtClean="0"/>
              <a:t> </a:t>
            </a:r>
            <a:r>
              <a:rPr lang="en-US" dirty="0" err="1" smtClean="0"/>
              <a:t>werden</a:t>
            </a:r>
            <a:r>
              <a:rPr lang="en-US" dirty="0" smtClean="0"/>
              <a:t> </a:t>
            </a:r>
            <a:r>
              <a:rPr lang="en-US" dirty="0" err="1" smtClean="0"/>
              <a:t>sollte</a:t>
            </a:r>
            <a:r>
              <a:rPr lang="en-US" dirty="0" smtClean="0"/>
              <a:t>. Auf </a:t>
            </a:r>
            <a:r>
              <a:rPr lang="en-US" dirty="0" err="1" smtClean="0"/>
              <a:t>Grund</a:t>
            </a:r>
            <a:r>
              <a:rPr lang="en-US" dirty="0" smtClean="0"/>
              <a:t> </a:t>
            </a:r>
            <a:r>
              <a:rPr lang="en-US" dirty="0" err="1" smtClean="0"/>
              <a:t>eines</a:t>
            </a:r>
            <a:r>
              <a:rPr lang="en-US" dirty="0" smtClean="0"/>
              <a:t> </a:t>
            </a:r>
          </a:p>
          <a:p>
            <a:r>
              <a:rPr lang="en-US" dirty="0" err="1" smtClean="0"/>
              <a:t>fehlenden</a:t>
            </a:r>
            <a:r>
              <a:rPr lang="en-US" dirty="0" smtClean="0"/>
              <a:t> </a:t>
            </a:r>
            <a:r>
              <a:rPr lang="en-US" dirty="0" err="1" smtClean="0"/>
              <a:t>Kommandos</a:t>
            </a:r>
            <a:r>
              <a:rPr lang="en-US" dirty="0" smtClean="0"/>
              <a:t> des </a:t>
            </a:r>
            <a:r>
              <a:rPr lang="en-US" dirty="0" err="1" smtClean="0"/>
              <a:t>Bordcomputers</a:t>
            </a:r>
            <a:r>
              <a:rPr lang="en-US" dirty="0" smtClean="0"/>
              <a:t> </a:t>
            </a:r>
            <a:r>
              <a:rPr lang="en-US" dirty="0" err="1" smtClean="0"/>
              <a:t>arbeitete</a:t>
            </a:r>
            <a:endParaRPr lang="en-US" dirty="0" smtClean="0"/>
          </a:p>
          <a:p>
            <a:r>
              <a:rPr lang="en-US" dirty="0" smtClean="0"/>
              <a:t>die </a:t>
            </a:r>
            <a:r>
              <a:rPr lang="en-US" dirty="0" err="1" smtClean="0"/>
              <a:t>Stufe</a:t>
            </a:r>
            <a:r>
              <a:rPr lang="en-US" dirty="0" smtClean="0"/>
              <a:t> </a:t>
            </a:r>
            <a:r>
              <a:rPr lang="en-US" dirty="0" err="1" smtClean="0"/>
              <a:t>aber</a:t>
            </a:r>
            <a:r>
              <a:rPr lang="en-US" dirty="0" smtClean="0"/>
              <a:t> </a:t>
            </a:r>
            <a:r>
              <a:rPr lang="en-US" dirty="0" err="1" smtClean="0"/>
              <a:t>weiter</a:t>
            </a:r>
            <a:r>
              <a:rPr lang="en-US" dirty="0" smtClean="0"/>
              <a:t> </a:t>
            </a:r>
            <a:r>
              <a:rPr lang="en-US" dirty="0" err="1" smtClean="0"/>
              <a:t>bis</a:t>
            </a:r>
            <a:r>
              <a:rPr lang="en-US" dirty="0" smtClean="0"/>
              <a:t> </a:t>
            </a:r>
            <a:r>
              <a:rPr lang="en-US" dirty="0" err="1" smtClean="0"/>
              <a:t>der</a:t>
            </a:r>
            <a:r>
              <a:rPr lang="en-US" dirty="0" smtClean="0"/>
              <a:t> </a:t>
            </a:r>
            <a:r>
              <a:rPr lang="en-US" dirty="0" err="1" smtClean="0"/>
              <a:t>Treibstoff</a:t>
            </a:r>
            <a:r>
              <a:rPr lang="en-US" dirty="0" smtClean="0"/>
              <a:t> </a:t>
            </a:r>
            <a:r>
              <a:rPr lang="en-US" dirty="0" err="1" smtClean="0"/>
              <a:t>verbraucht</a:t>
            </a:r>
            <a:endParaRPr lang="en-US" dirty="0" smtClean="0"/>
          </a:p>
          <a:p>
            <a:r>
              <a:rPr lang="en-US" dirty="0" smtClean="0"/>
              <a:t>war. </a:t>
            </a:r>
            <a:r>
              <a:rPr lang="en-US" dirty="0" err="1" smtClean="0"/>
              <a:t>Daraufhin</a:t>
            </a:r>
            <a:r>
              <a:rPr lang="en-US" dirty="0" smtClean="0"/>
              <a:t> </a:t>
            </a:r>
            <a:r>
              <a:rPr lang="en-US" dirty="0" err="1" smtClean="0"/>
              <a:t>wurde</a:t>
            </a:r>
            <a:r>
              <a:rPr lang="en-US" dirty="0" smtClean="0"/>
              <a:t> </a:t>
            </a:r>
            <a:r>
              <a:rPr lang="en-US" dirty="0" err="1" smtClean="0"/>
              <a:t>aber</a:t>
            </a:r>
            <a:r>
              <a:rPr lang="en-US" dirty="0" smtClean="0"/>
              <a:t> die </a:t>
            </a:r>
            <a:r>
              <a:rPr lang="en-US" dirty="0" err="1" smtClean="0"/>
              <a:t>zweite</a:t>
            </a:r>
            <a:r>
              <a:rPr lang="en-US" dirty="0" smtClean="0"/>
              <a:t> </a:t>
            </a:r>
            <a:r>
              <a:rPr lang="en-US" dirty="0" err="1" smtClean="0"/>
              <a:t>Stufe</a:t>
            </a:r>
            <a:r>
              <a:rPr lang="en-US" dirty="0" smtClean="0"/>
              <a:t> </a:t>
            </a:r>
            <a:r>
              <a:rPr lang="en-US" dirty="0" err="1" smtClean="0"/>
              <a:t>nicht</a:t>
            </a:r>
            <a:endParaRPr lang="en-US" dirty="0" smtClean="0"/>
          </a:p>
          <a:p>
            <a:r>
              <a:rPr lang="en-US" dirty="0" err="1" smtClean="0"/>
              <a:t>abgesprengt</a:t>
            </a:r>
            <a:r>
              <a:rPr lang="en-US" dirty="0" smtClean="0"/>
              <a:t> und die </a:t>
            </a:r>
            <a:r>
              <a:rPr lang="en-US" dirty="0" err="1" smtClean="0"/>
              <a:t>dritte</a:t>
            </a:r>
            <a:r>
              <a:rPr lang="en-US" dirty="0" smtClean="0"/>
              <a:t> </a:t>
            </a:r>
            <a:r>
              <a:rPr lang="en-US" dirty="0" err="1" smtClean="0"/>
              <a:t>konnte</a:t>
            </a:r>
            <a:r>
              <a:rPr lang="en-US" dirty="0" smtClean="0"/>
              <a:t> </a:t>
            </a:r>
            <a:r>
              <a:rPr lang="en-US" dirty="0" err="1" smtClean="0"/>
              <a:t>nicht</a:t>
            </a:r>
            <a:r>
              <a:rPr lang="en-US" dirty="0" smtClean="0"/>
              <a:t> </a:t>
            </a:r>
            <a:r>
              <a:rPr lang="en-US" dirty="0" err="1" smtClean="0"/>
              <a:t>zünden</a:t>
            </a:r>
            <a:r>
              <a:rPr lang="en-US" dirty="0" smtClean="0"/>
              <a:t>.</a:t>
            </a:r>
          </a:p>
          <a:p>
            <a:r>
              <a:rPr lang="en-US" dirty="0" smtClean="0"/>
              <a:t>Die </a:t>
            </a:r>
            <a:r>
              <a:rPr lang="en-US" dirty="0" err="1" smtClean="0"/>
              <a:t>Rakete</a:t>
            </a:r>
            <a:r>
              <a:rPr lang="en-US" dirty="0" smtClean="0"/>
              <a:t> </a:t>
            </a:r>
            <a:r>
              <a:rPr lang="en-US" dirty="0" err="1" smtClean="0"/>
              <a:t>mit</a:t>
            </a:r>
            <a:r>
              <a:rPr lang="en-US" dirty="0" smtClean="0"/>
              <a:t> </a:t>
            </a:r>
            <a:r>
              <a:rPr lang="en-US" dirty="0" err="1" smtClean="0"/>
              <a:t>Crysat-Satelliten</a:t>
            </a:r>
            <a:r>
              <a:rPr lang="en-US" dirty="0" smtClean="0"/>
              <a:t> </a:t>
            </a:r>
            <a:r>
              <a:rPr lang="en-US" dirty="0" err="1" smtClean="0"/>
              <a:t>hatte</a:t>
            </a:r>
            <a:r>
              <a:rPr lang="en-US" dirty="0" smtClean="0"/>
              <a:t> </a:t>
            </a:r>
            <a:r>
              <a:rPr lang="en-US" dirty="0" err="1" smtClean="0"/>
              <a:t>daher</a:t>
            </a:r>
            <a:endParaRPr lang="en-US" dirty="0" smtClean="0"/>
          </a:p>
          <a:p>
            <a:r>
              <a:rPr lang="en-US" dirty="0" err="1" smtClean="0"/>
              <a:t>n</a:t>
            </a:r>
            <a:r>
              <a:rPr lang="en-US" dirty="0" err="1" smtClean="0"/>
              <a:t>icht</a:t>
            </a:r>
            <a:r>
              <a:rPr lang="en-US" dirty="0" smtClean="0"/>
              <a:t> </a:t>
            </a:r>
            <a:r>
              <a:rPr lang="en-US" dirty="0" err="1" smtClean="0"/>
              <a:t>genug</a:t>
            </a:r>
            <a:r>
              <a:rPr lang="en-US" dirty="0" smtClean="0"/>
              <a:t> </a:t>
            </a:r>
            <a:r>
              <a:rPr lang="en-US" dirty="0" err="1" smtClean="0"/>
              <a:t>Antrieb</a:t>
            </a:r>
            <a:r>
              <a:rPr lang="en-US" dirty="0" smtClean="0"/>
              <a:t> und </a:t>
            </a:r>
            <a:r>
              <a:rPr lang="en-US" dirty="0" err="1" smtClean="0"/>
              <a:t>stürzte</a:t>
            </a:r>
            <a:r>
              <a:rPr lang="en-US" dirty="0" smtClean="0"/>
              <a:t> </a:t>
            </a:r>
            <a:r>
              <a:rPr lang="en-US" dirty="0" err="1" smtClean="0"/>
              <a:t>nördlich</a:t>
            </a:r>
            <a:r>
              <a:rPr lang="en-US" dirty="0" smtClean="0"/>
              <a:t> von</a:t>
            </a:r>
          </a:p>
          <a:p>
            <a:r>
              <a:rPr lang="en-US" dirty="0" err="1" smtClean="0"/>
              <a:t>Grönland</a:t>
            </a:r>
            <a:r>
              <a:rPr lang="en-US" dirty="0" smtClean="0"/>
              <a:t> ins Meer.</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899592" y="1685126"/>
            <a:ext cx="7365542" cy="1815882"/>
          </a:xfrm>
          <a:prstGeom prst="rect">
            <a:avLst/>
          </a:prstGeom>
          <a:noFill/>
        </p:spPr>
        <p:txBody>
          <a:bodyPr wrap="none" rtlCol="0">
            <a:spAutoFit/>
          </a:bodyPr>
          <a:lstStyle/>
          <a:p>
            <a:r>
              <a:rPr lang="en-US" sz="2800" dirty="0" err="1" smtClean="0"/>
              <a:t>Alles</a:t>
            </a:r>
            <a:r>
              <a:rPr lang="en-US" sz="2800" dirty="0" smtClean="0"/>
              <a:t> </a:t>
            </a:r>
            <a:r>
              <a:rPr lang="en-US" sz="2800" dirty="0" err="1" smtClean="0"/>
              <a:t>Unheil</a:t>
            </a:r>
            <a:r>
              <a:rPr lang="en-US" sz="2800" dirty="0" smtClean="0"/>
              <a:t> auf </a:t>
            </a:r>
            <a:r>
              <a:rPr lang="en-US" sz="2800" dirty="0" err="1" smtClean="0"/>
              <a:t>der</a:t>
            </a:r>
            <a:r>
              <a:rPr lang="en-US" sz="2800" dirty="0" smtClean="0"/>
              <a:t> Welt </a:t>
            </a:r>
            <a:r>
              <a:rPr lang="en-US" sz="2800" dirty="0" err="1" smtClean="0"/>
              <a:t>stammt</a:t>
            </a:r>
            <a:r>
              <a:rPr lang="en-US" sz="2800" dirty="0" smtClean="0"/>
              <a:t> von </a:t>
            </a:r>
            <a:r>
              <a:rPr lang="en-US" sz="2800" dirty="0" err="1" smtClean="0"/>
              <a:t>Menschen</a:t>
            </a:r>
            <a:r>
              <a:rPr lang="en-US" sz="2800" dirty="0" smtClean="0"/>
              <a:t>,</a:t>
            </a:r>
          </a:p>
          <a:p>
            <a:r>
              <a:rPr lang="en-US" sz="2800" dirty="0" smtClean="0"/>
              <a:t>die </a:t>
            </a:r>
            <a:r>
              <a:rPr lang="en-US" sz="2800" dirty="0" err="1" smtClean="0"/>
              <a:t>glauben</a:t>
            </a:r>
            <a:r>
              <a:rPr lang="en-US" sz="2800" dirty="0" smtClean="0"/>
              <a:t>, </a:t>
            </a:r>
            <a:r>
              <a:rPr lang="en-US" sz="2800" dirty="0" err="1" smtClean="0"/>
              <a:t>sie</a:t>
            </a:r>
            <a:r>
              <a:rPr lang="en-US" sz="2800" dirty="0" smtClean="0"/>
              <a:t> </a:t>
            </a:r>
            <a:r>
              <a:rPr lang="en-US" sz="2800" dirty="0" err="1" smtClean="0"/>
              <a:t>müssten</a:t>
            </a:r>
            <a:r>
              <a:rPr lang="en-US" sz="2800" dirty="0" smtClean="0"/>
              <a:t> </a:t>
            </a:r>
            <a:r>
              <a:rPr lang="en-US" sz="2800" dirty="0" err="1" smtClean="0"/>
              <a:t>etwas</a:t>
            </a:r>
            <a:r>
              <a:rPr lang="en-US" sz="2800" dirty="0" smtClean="0"/>
              <a:t> </a:t>
            </a:r>
            <a:r>
              <a:rPr lang="en-US" sz="2800" dirty="0" err="1" smtClean="0"/>
              <a:t>Gutes</a:t>
            </a:r>
            <a:r>
              <a:rPr lang="en-US" sz="2800" dirty="0" smtClean="0"/>
              <a:t> </a:t>
            </a:r>
            <a:r>
              <a:rPr lang="en-US" sz="2800" dirty="0" err="1" smtClean="0"/>
              <a:t>tun</a:t>
            </a:r>
            <a:r>
              <a:rPr lang="en-US" sz="2800" dirty="0" smtClean="0"/>
              <a:t>.</a:t>
            </a:r>
          </a:p>
          <a:p>
            <a:r>
              <a:rPr lang="en-US" sz="2800" dirty="0" smtClean="0"/>
              <a:t>                                                                      </a:t>
            </a:r>
          </a:p>
          <a:p>
            <a:r>
              <a:rPr lang="en-US" sz="2800" dirty="0" smtClean="0"/>
              <a:t>                                                       Arthur Koestler</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4624"/>
            <a:ext cx="7772400" cy="1143000"/>
          </a:xfrm>
        </p:spPr>
        <p:txBody>
          <a:bodyPr/>
          <a:lstStyle/>
          <a:p>
            <a:r>
              <a:rPr lang="en-US" dirty="0" err="1" smtClean="0"/>
              <a:t>Heartbleed</a:t>
            </a:r>
            <a:endParaRPr lang="en-US" dirty="0"/>
          </a:p>
        </p:txBody>
      </p:sp>
      <p:pic>
        <p:nvPicPr>
          <p:cNvPr id="5" name="Grafik 4" descr="Heartbleed.svg.png"/>
          <p:cNvPicPr>
            <a:picLocks noChangeAspect="1"/>
          </p:cNvPicPr>
          <p:nvPr/>
        </p:nvPicPr>
        <p:blipFill>
          <a:blip r:embed="rId2" cstate="print"/>
          <a:stretch>
            <a:fillRect/>
          </a:stretch>
        </p:blipFill>
        <p:spPr>
          <a:xfrm>
            <a:off x="7345238" y="-27384"/>
            <a:ext cx="1619250" cy="1933575"/>
          </a:xfrm>
          <a:prstGeom prst="rect">
            <a:avLst/>
          </a:prstGeom>
        </p:spPr>
      </p:pic>
      <p:sp>
        <p:nvSpPr>
          <p:cNvPr id="6" name="Textfeld 5"/>
          <p:cNvSpPr txBox="1"/>
          <p:nvPr/>
        </p:nvSpPr>
        <p:spPr>
          <a:xfrm>
            <a:off x="-32318" y="1268760"/>
            <a:ext cx="9423990" cy="2677656"/>
          </a:xfrm>
          <a:prstGeom prst="rect">
            <a:avLst/>
          </a:prstGeom>
          <a:noFill/>
        </p:spPr>
        <p:txBody>
          <a:bodyPr wrap="none" rtlCol="0">
            <a:spAutoFit/>
          </a:bodyPr>
          <a:lstStyle/>
          <a:p>
            <a:r>
              <a:rPr lang="de-DE" dirty="0" smtClean="0"/>
              <a:t>Der Fehler befindet sich in der </a:t>
            </a:r>
            <a:r>
              <a:rPr lang="de-DE" dirty="0" err="1" smtClean="0"/>
              <a:t>OpenSSL</a:t>
            </a:r>
            <a:r>
              <a:rPr lang="de-DE" dirty="0" smtClean="0"/>
              <a:t>-Implementierung der </a:t>
            </a:r>
          </a:p>
          <a:p>
            <a:r>
              <a:rPr lang="de-DE" dirty="0" smtClean="0"/>
              <a:t>Heartbeat-Erweiterung für die Verschlüsselungsprotokolle TLS und DTLS.</a:t>
            </a:r>
          </a:p>
          <a:p>
            <a:r>
              <a:rPr lang="de-DE" dirty="0" smtClean="0"/>
              <a:t>Die Heartbeat-Erweiterung sieht vor, dass ein Kommunikationsteilnehmer </a:t>
            </a:r>
          </a:p>
          <a:p>
            <a:r>
              <a:rPr lang="de-DE" dirty="0" smtClean="0"/>
              <a:t>eine bis zu 16 kByte große Menge an beliebigen Daten (</a:t>
            </a:r>
            <a:r>
              <a:rPr lang="de-DE" i="1" dirty="0" smtClean="0"/>
              <a:t>Payload</a:t>
            </a:r>
            <a:r>
              <a:rPr lang="de-DE" dirty="0" smtClean="0"/>
              <a:t> und </a:t>
            </a:r>
            <a:r>
              <a:rPr lang="de-DE" i="1" dirty="0" err="1" smtClean="0"/>
              <a:t>Pad</a:t>
            </a:r>
            <a:r>
              <a:rPr lang="de-DE" i="1" dirty="0" smtClean="0"/>
              <a:t>-</a:t>
            </a:r>
          </a:p>
          <a:p>
            <a:r>
              <a:rPr lang="de-DE" i="1" dirty="0" smtClean="0"/>
              <a:t>ding</a:t>
            </a:r>
            <a:r>
              <a:rPr lang="de-DE" dirty="0" smtClean="0"/>
              <a:t>) an die Gegenseite schickt, die anschließend den Payload-Teil </a:t>
            </a:r>
            <a:r>
              <a:rPr lang="de-DE" dirty="0" err="1" smtClean="0"/>
              <a:t>unver</a:t>
            </a:r>
            <a:r>
              <a:rPr lang="de-DE" dirty="0" smtClean="0"/>
              <a:t>-</a:t>
            </a:r>
          </a:p>
          <a:p>
            <a:r>
              <a:rPr lang="de-DE" dirty="0" smtClean="0"/>
              <a:t>ändert zurücksendet, womit periodisch abgeprüft werden kann, ob die </a:t>
            </a:r>
          </a:p>
          <a:p>
            <a:r>
              <a:rPr lang="de-DE" dirty="0" smtClean="0"/>
              <a:t>Verbindung zum Server noch besteht.</a:t>
            </a:r>
          </a:p>
        </p:txBody>
      </p:sp>
      <p:pic>
        <p:nvPicPr>
          <p:cNvPr id="7" name="Grafik 6" descr="Heartbleed_bug_explained.svg.png"/>
          <p:cNvPicPr>
            <a:picLocks noChangeAspect="1"/>
          </p:cNvPicPr>
          <p:nvPr/>
        </p:nvPicPr>
        <p:blipFill>
          <a:blip r:embed="rId3" cstate="print">
            <a:lum contrast="40000"/>
          </a:blip>
          <a:stretch>
            <a:fillRect/>
          </a:stretch>
        </p:blipFill>
        <p:spPr>
          <a:xfrm>
            <a:off x="1115616" y="4005064"/>
            <a:ext cx="6480720" cy="2808312"/>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4624"/>
            <a:ext cx="7772400" cy="1143000"/>
          </a:xfrm>
        </p:spPr>
        <p:txBody>
          <a:bodyPr/>
          <a:lstStyle/>
          <a:p>
            <a:r>
              <a:rPr lang="en-US" dirty="0" err="1" smtClean="0"/>
              <a:t>Heartbleed</a:t>
            </a:r>
            <a:endParaRPr lang="en-US" dirty="0"/>
          </a:p>
        </p:txBody>
      </p:sp>
      <p:pic>
        <p:nvPicPr>
          <p:cNvPr id="5" name="Grafik 4" descr="Heartbleed.svg.png"/>
          <p:cNvPicPr>
            <a:picLocks noChangeAspect="1"/>
          </p:cNvPicPr>
          <p:nvPr/>
        </p:nvPicPr>
        <p:blipFill>
          <a:blip r:embed="rId2" cstate="print"/>
          <a:stretch>
            <a:fillRect/>
          </a:stretch>
        </p:blipFill>
        <p:spPr>
          <a:xfrm>
            <a:off x="7345238" y="-27384"/>
            <a:ext cx="1619250" cy="1933575"/>
          </a:xfrm>
          <a:prstGeom prst="rect">
            <a:avLst/>
          </a:prstGeom>
        </p:spPr>
      </p:pic>
      <p:sp>
        <p:nvSpPr>
          <p:cNvPr id="6" name="Textfeld 5"/>
          <p:cNvSpPr txBox="1"/>
          <p:nvPr/>
        </p:nvSpPr>
        <p:spPr>
          <a:xfrm>
            <a:off x="107504" y="1831464"/>
            <a:ext cx="8982587" cy="3416320"/>
          </a:xfrm>
          <a:prstGeom prst="rect">
            <a:avLst/>
          </a:prstGeom>
          <a:noFill/>
        </p:spPr>
        <p:txBody>
          <a:bodyPr wrap="none" rtlCol="0">
            <a:spAutoFit/>
          </a:bodyPr>
          <a:lstStyle/>
          <a:p>
            <a:r>
              <a:rPr lang="de-DE" dirty="0" smtClean="0"/>
              <a:t>Bei der fehlerhaften Implementierung dieser Funktion wird nicht </a:t>
            </a:r>
          </a:p>
          <a:p>
            <a:r>
              <a:rPr lang="de-DE" dirty="0" smtClean="0"/>
              <a:t>überprüft, ob die angegebene Länge der Daten mit der tatsächlichen </a:t>
            </a:r>
          </a:p>
          <a:p>
            <a:r>
              <a:rPr lang="de-DE" dirty="0" smtClean="0"/>
              <a:t>Länge der mitgelieferten Daten übereinstimmt. </a:t>
            </a:r>
          </a:p>
          <a:p>
            <a:r>
              <a:rPr lang="de-DE" dirty="0" smtClean="0"/>
              <a:t>Ist die angegebene Länge größer als die tatsächliche Länge, so </a:t>
            </a:r>
          </a:p>
          <a:p>
            <a:r>
              <a:rPr lang="de-DE" dirty="0" smtClean="0"/>
              <a:t>kopiert die </a:t>
            </a:r>
            <a:r>
              <a:rPr lang="de-DE" dirty="0" err="1" smtClean="0"/>
              <a:t>OpenSSL</a:t>
            </a:r>
            <a:r>
              <a:rPr lang="de-DE" dirty="0" smtClean="0"/>
              <a:t>-Implementierung über das Ende des </a:t>
            </a:r>
          </a:p>
          <a:p>
            <a:r>
              <a:rPr lang="de-DE" dirty="0" smtClean="0"/>
              <a:t>Eingabepuffers hinaus Daten aus dem Heap in den Ausgabepuffer. </a:t>
            </a:r>
          </a:p>
          <a:p>
            <a:endParaRPr lang="de-DE" dirty="0" smtClean="0"/>
          </a:p>
          <a:p>
            <a:r>
              <a:rPr lang="de-DE" dirty="0" smtClean="0"/>
              <a:t>Aufgrund der fehlenden Überprüfung kann ein Angreifer mit einer </a:t>
            </a:r>
          </a:p>
          <a:p>
            <a:r>
              <a:rPr lang="de-DE" dirty="0" smtClean="0"/>
              <a:t>Anfrage bis zu 64 kByte des Arbeitsspeichers der Gegenstelle auslesen.</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85800" y="44624"/>
            <a:ext cx="7772400" cy="1143000"/>
          </a:xfrm>
        </p:spPr>
        <p:txBody>
          <a:bodyPr/>
          <a:lstStyle/>
          <a:p>
            <a:r>
              <a:rPr lang="en-US" dirty="0" err="1" smtClean="0"/>
              <a:t>Heartbleed</a:t>
            </a:r>
            <a:endParaRPr lang="en-US" dirty="0"/>
          </a:p>
        </p:txBody>
      </p:sp>
      <p:pic>
        <p:nvPicPr>
          <p:cNvPr id="5" name="Grafik 4" descr="Heartbleed.svg.png"/>
          <p:cNvPicPr>
            <a:picLocks noChangeAspect="1"/>
          </p:cNvPicPr>
          <p:nvPr/>
        </p:nvPicPr>
        <p:blipFill>
          <a:blip r:embed="rId2" cstate="print"/>
          <a:stretch>
            <a:fillRect/>
          </a:stretch>
        </p:blipFill>
        <p:spPr>
          <a:xfrm>
            <a:off x="7345238" y="-27384"/>
            <a:ext cx="1619250" cy="1933575"/>
          </a:xfrm>
          <a:prstGeom prst="rect">
            <a:avLst/>
          </a:prstGeom>
        </p:spPr>
      </p:pic>
      <p:sp>
        <p:nvSpPr>
          <p:cNvPr id="6" name="Textfeld 5"/>
          <p:cNvSpPr txBox="1"/>
          <p:nvPr/>
        </p:nvSpPr>
        <p:spPr>
          <a:xfrm>
            <a:off x="-32318" y="1931348"/>
            <a:ext cx="9376285" cy="1569660"/>
          </a:xfrm>
          <a:prstGeom prst="rect">
            <a:avLst/>
          </a:prstGeom>
          <a:noFill/>
        </p:spPr>
        <p:txBody>
          <a:bodyPr wrap="none" rtlCol="0">
            <a:spAutoFit/>
          </a:bodyPr>
          <a:lstStyle/>
          <a:p>
            <a:r>
              <a:rPr lang="de-DE" dirty="0" smtClean="0"/>
              <a:t>Der Code wurde zuvor von einem Studenten der Fachhochschule Münster </a:t>
            </a:r>
          </a:p>
          <a:p>
            <a:r>
              <a:rPr lang="de-DE" dirty="0" smtClean="0"/>
              <a:t>und der Universität Duisburg-Essen im Rahmen der Vorarbeiten zu seiner </a:t>
            </a:r>
          </a:p>
          <a:p>
            <a:r>
              <a:rPr lang="de-DE" dirty="0" smtClean="0"/>
              <a:t>Dissertation über das SCTP-Protokoll entwickelt und als Entwurf bei </a:t>
            </a:r>
          </a:p>
          <a:p>
            <a:r>
              <a:rPr lang="de-DE" dirty="0" err="1" smtClean="0"/>
              <a:t>OpenSSL</a:t>
            </a:r>
            <a:r>
              <a:rPr lang="de-DE" dirty="0" smtClean="0"/>
              <a:t> eingereicht. Er erweitert </a:t>
            </a:r>
            <a:r>
              <a:rPr lang="de-DE" dirty="0" err="1" smtClean="0"/>
              <a:t>OpenSSL</a:t>
            </a:r>
            <a:r>
              <a:rPr lang="de-DE" dirty="0" smtClean="0"/>
              <a:t> um ein </a:t>
            </a:r>
            <a:r>
              <a:rPr lang="de-DE" dirty="0" err="1" smtClean="0"/>
              <a:t>Heartbeat</a:t>
            </a:r>
            <a:r>
              <a:rPr lang="de-DE" dirty="0" smtClean="0"/>
              <a:t>-Verfahren.</a:t>
            </a:r>
          </a:p>
        </p:txBody>
      </p:sp>
      <p:sp>
        <p:nvSpPr>
          <p:cNvPr id="7" name="Textfeld 6"/>
          <p:cNvSpPr txBox="1"/>
          <p:nvPr/>
        </p:nvSpPr>
        <p:spPr>
          <a:xfrm>
            <a:off x="35496" y="3861048"/>
            <a:ext cx="8868133" cy="1569660"/>
          </a:xfrm>
          <a:prstGeom prst="rect">
            <a:avLst/>
          </a:prstGeom>
          <a:noFill/>
        </p:spPr>
        <p:txBody>
          <a:bodyPr wrap="none" rtlCol="0">
            <a:spAutoFit/>
          </a:bodyPr>
          <a:lstStyle/>
          <a:p>
            <a:r>
              <a:rPr lang="de-DE" dirty="0" smtClean="0"/>
              <a:t>Abgesehen von möglicherweise abgegriffenen Zugangsdaten </a:t>
            </a:r>
          </a:p>
          <a:p>
            <a:r>
              <a:rPr lang="de-DE" dirty="0" smtClean="0"/>
              <a:t>(Benutzernamen, Passwörter) kann mit dem privaten Schlüssel des </a:t>
            </a:r>
          </a:p>
          <a:p>
            <a:r>
              <a:rPr lang="de-DE" dirty="0" smtClean="0"/>
              <a:t>Serverzertifikats ein, auch lange vor dem Bekanntwerden des Fehlers, </a:t>
            </a:r>
          </a:p>
          <a:p>
            <a:r>
              <a:rPr lang="de-DE" dirty="0" smtClean="0"/>
              <a:t>aufgezeichneter Datenverkehr nachträglich entschlüsselt werden.</a:t>
            </a:r>
            <a:endParaRPr lang="en-US" dirty="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Bashbug</a:t>
            </a:r>
            <a:r>
              <a:rPr lang="en-US" dirty="0" smtClean="0"/>
              <a:t> - Shellshock </a:t>
            </a:r>
            <a:endParaRPr lang="en-US" dirty="0"/>
          </a:p>
        </p:txBody>
      </p:sp>
      <p:sp>
        <p:nvSpPr>
          <p:cNvPr id="4" name="Textfeld 3"/>
          <p:cNvSpPr txBox="1"/>
          <p:nvPr/>
        </p:nvSpPr>
        <p:spPr>
          <a:xfrm>
            <a:off x="611560" y="2420888"/>
            <a:ext cx="7948394" cy="1200329"/>
          </a:xfrm>
          <a:prstGeom prst="rect">
            <a:avLst/>
          </a:prstGeom>
          <a:noFill/>
        </p:spPr>
        <p:txBody>
          <a:bodyPr wrap="none" rtlCol="0">
            <a:spAutoFit/>
          </a:bodyPr>
          <a:lstStyle/>
          <a:p>
            <a:r>
              <a:rPr lang="de-DE" dirty="0" smtClean="0"/>
              <a:t>Die </a:t>
            </a:r>
            <a:r>
              <a:rPr lang="de-DE" dirty="0" err="1" smtClean="0"/>
              <a:t>Bash</a:t>
            </a:r>
            <a:r>
              <a:rPr lang="de-DE" dirty="0" smtClean="0"/>
              <a:t> ermöglicht es, in Variablen Funktionen zu definieren. </a:t>
            </a:r>
          </a:p>
          <a:p>
            <a:r>
              <a:rPr lang="de-DE" dirty="0" smtClean="0"/>
              <a:t>Dadurch kann nach der Auswertung der Variablen ungeprüft </a:t>
            </a:r>
          </a:p>
          <a:p>
            <a:r>
              <a:rPr lang="de-DE" dirty="0" smtClean="0"/>
              <a:t>Programmcode ausgeführt werden!</a:t>
            </a:r>
            <a:endParaRPr lang="en-US" dirty="0"/>
          </a:p>
        </p:txBody>
      </p:sp>
      <p:pic>
        <p:nvPicPr>
          <p:cNvPr id="5" name="Grafik 4" descr="Shellshock.png"/>
          <p:cNvPicPr>
            <a:picLocks noChangeAspect="1"/>
          </p:cNvPicPr>
          <p:nvPr/>
        </p:nvPicPr>
        <p:blipFill>
          <a:blip r:embed="rId3" cstate="print"/>
          <a:stretch>
            <a:fillRect/>
          </a:stretch>
        </p:blipFill>
        <p:spPr>
          <a:xfrm>
            <a:off x="7380312" y="404664"/>
            <a:ext cx="1732691" cy="1512168"/>
          </a:xfrm>
          <a:prstGeom prst="rect">
            <a:avLst/>
          </a:prstGeom>
        </p:spPr>
      </p:pic>
      <p:sp>
        <p:nvSpPr>
          <p:cNvPr id="6" name="Textfeld 5"/>
          <p:cNvSpPr txBox="1"/>
          <p:nvPr/>
        </p:nvSpPr>
        <p:spPr>
          <a:xfrm>
            <a:off x="3131840" y="1844824"/>
            <a:ext cx="2382383" cy="461665"/>
          </a:xfrm>
          <a:prstGeom prst="rect">
            <a:avLst/>
          </a:prstGeom>
          <a:noFill/>
        </p:spPr>
        <p:txBody>
          <a:bodyPr wrap="none" rtlCol="0">
            <a:spAutoFit/>
          </a:bodyPr>
          <a:lstStyle/>
          <a:p>
            <a:r>
              <a:rPr lang="en-US" dirty="0" smtClean="0"/>
              <a:t>UNIX-Shell Bash</a:t>
            </a:r>
            <a:endParaRPr lang="en-US" dirty="0"/>
          </a:p>
        </p:txBody>
      </p:sp>
      <p:sp>
        <p:nvSpPr>
          <p:cNvPr id="7" name="Textfeld 6"/>
          <p:cNvSpPr txBox="1"/>
          <p:nvPr/>
        </p:nvSpPr>
        <p:spPr>
          <a:xfrm>
            <a:off x="611560" y="3794264"/>
            <a:ext cx="8331127" cy="1938992"/>
          </a:xfrm>
          <a:prstGeom prst="rect">
            <a:avLst/>
          </a:prstGeom>
          <a:noFill/>
        </p:spPr>
        <p:txBody>
          <a:bodyPr wrap="none" rtlCol="0">
            <a:spAutoFit/>
          </a:bodyPr>
          <a:lstStyle/>
          <a:p>
            <a:r>
              <a:rPr lang="de-DE" dirty="0" smtClean="0"/>
              <a:t>Der Bug, der zur sogenannten </a:t>
            </a:r>
            <a:r>
              <a:rPr lang="de-DE" i="1" dirty="0" err="1" smtClean="0"/>
              <a:t>Shellshock</a:t>
            </a:r>
            <a:r>
              <a:rPr lang="de-DE" dirty="0" smtClean="0"/>
              <a:t> Sicherheitslücke geführt</a:t>
            </a:r>
          </a:p>
          <a:p>
            <a:r>
              <a:rPr lang="de-DE" dirty="0" smtClean="0"/>
              <a:t>hat, betrifft das Parsen der Funktions-Definitionen. Dadurch lässt</a:t>
            </a:r>
          </a:p>
          <a:p>
            <a:r>
              <a:rPr lang="de-DE" dirty="0" smtClean="0"/>
              <a:t>sich der eigentlichen Funktions-Definition zusätzlicher Code</a:t>
            </a:r>
          </a:p>
          <a:p>
            <a:r>
              <a:rPr lang="de-DE" dirty="0" smtClean="0"/>
              <a:t>anfügen, den die </a:t>
            </a:r>
            <a:r>
              <a:rPr lang="de-DE" dirty="0" err="1" smtClean="0"/>
              <a:t>Bash</a:t>
            </a:r>
            <a:r>
              <a:rPr lang="de-DE" dirty="0" smtClean="0"/>
              <a:t> beim Parsen der entsprechenden</a:t>
            </a:r>
          </a:p>
          <a:p>
            <a:r>
              <a:rPr lang="de-DE" dirty="0" smtClean="0"/>
              <a:t>Umgebungsvariable </a:t>
            </a:r>
            <a:r>
              <a:rPr lang="de-DE" i="1" dirty="0" smtClean="0"/>
              <a:t>sofort</a:t>
            </a:r>
            <a:r>
              <a:rPr lang="de-DE" dirty="0" smtClean="0"/>
              <a:t> und </a:t>
            </a:r>
            <a:r>
              <a:rPr lang="de-DE" i="1" dirty="0" smtClean="0"/>
              <a:t>ungeprüft</a:t>
            </a:r>
            <a:r>
              <a:rPr lang="de-DE" dirty="0" smtClean="0"/>
              <a:t> ausführt.</a:t>
            </a:r>
            <a:endParaRPr lang="en-US" dirty="0"/>
          </a:p>
        </p:txBody>
      </p:sp>
      <p:sp>
        <p:nvSpPr>
          <p:cNvPr id="8" name="Textfeld 7"/>
          <p:cNvSpPr txBox="1"/>
          <p:nvPr/>
        </p:nvSpPr>
        <p:spPr>
          <a:xfrm>
            <a:off x="611560" y="6165304"/>
            <a:ext cx="2969083" cy="461665"/>
          </a:xfrm>
          <a:prstGeom prst="rect">
            <a:avLst/>
          </a:prstGeom>
          <a:noFill/>
        </p:spPr>
        <p:txBody>
          <a:bodyPr wrap="none" rtlCol="0">
            <a:spAutoFit/>
          </a:bodyPr>
          <a:lstStyle/>
          <a:p>
            <a:r>
              <a:rPr lang="en-US" dirty="0" smtClean="0"/>
              <a:t>Parser: </a:t>
            </a:r>
            <a:r>
              <a:rPr lang="en-US" dirty="0" err="1" smtClean="0"/>
              <a:t>Syntaxanalyse</a:t>
            </a:r>
            <a:r>
              <a:rPr lang="en-US" dirty="0" smtClean="0"/>
              <a:t>.</a:t>
            </a:r>
            <a:endParaRPr lang="en-US" dirty="0"/>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err="1" smtClean="0"/>
              <a:t>Bashbug</a:t>
            </a:r>
            <a:r>
              <a:rPr lang="en-US" dirty="0" smtClean="0"/>
              <a:t> - Shellshock </a:t>
            </a:r>
            <a:endParaRPr lang="en-US" dirty="0"/>
          </a:p>
        </p:txBody>
      </p:sp>
      <p:pic>
        <p:nvPicPr>
          <p:cNvPr id="5" name="Grafik 4" descr="Shellshock.png"/>
          <p:cNvPicPr>
            <a:picLocks noChangeAspect="1"/>
          </p:cNvPicPr>
          <p:nvPr/>
        </p:nvPicPr>
        <p:blipFill>
          <a:blip r:embed="rId2" cstate="print"/>
          <a:stretch>
            <a:fillRect/>
          </a:stretch>
        </p:blipFill>
        <p:spPr>
          <a:xfrm>
            <a:off x="7380312" y="404664"/>
            <a:ext cx="1732691" cy="1512168"/>
          </a:xfrm>
          <a:prstGeom prst="rect">
            <a:avLst/>
          </a:prstGeom>
        </p:spPr>
      </p:pic>
      <p:sp>
        <p:nvSpPr>
          <p:cNvPr id="8" name="Textfeld 7"/>
          <p:cNvSpPr txBox="1"/>
          <p:nvPr/>
        </p:nvSpPr>
        <p:spPr>
          <a:xfrm>
            <a:off x="683568" y="2060848"/>
            <a:ext cx="7148111" cy="461665"/>
          </a:xfrm>
          <a:prstGeom prst="rect">
            <a:avLst/>
          </a:prstGeom>
          <a:noFill/>
        </p:spPr>
        <p:txBody>
          <a:bodyPr wrap="none" rtlCol="0">
            <a:spAutoFit/>
          </a:bodyPr>
          <a:lstStyle/>
          <a:p>
            <a:r>
              <a:rPr lang="de-DE" dirty="0" smtClean="0"/>
              <a:t>$ env x='() { :;}; echo </a:t>
            </a:r>
            <a:r>
              <a:rPr lang="de-DE" dirty="0" err="1" smtClean="0"/>
              <a:t>shellshockverwundbar</a:t>
            </a:r>
            <a:r>
              <a:rPr lang="de-DE" dirty="0" smtClean="0"/>
              <a:t>' </a:t>
            </a:r>
            <a:r>
              <a:rPr lang="de-DE" dirty="0" err="1" smtClean="0"/>
              <a:t>bash</a:t>
            </a:r>
            <a:r>
              <a:rPr lang="de-DE" dirty="0" smtClean="0"/>
              <a:t> -c "" </a:t>
            </a:r>
            <a:endParaRPr lang="en-US" dirty="0"/>
          </a:p>
        </p:txBody>
      </p:sp>
      <p:sp>
        <p:nvSpPr>
          <p:cNvPr id="9" name="Geschweifte Klammer rechts 8"/>
          <p:cNvSpPr/>
          <p:nvPr/>
        </p:nvSpPr>
        <p:spPr>
          <a:xfrm rot="5400000">
            <a:off x="4359052" y="933568"/>
            <a:ext cx="360040" cy="333468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feld 9"/>
          <p:cNvSpPr txBox="1"/>
          <p:nvPr/>
        </p:nvSpPr>
        <p:spPr>
          <a:xfrm>
            <a:off x="2267744" y="2790661"/>
            <a:ext cx="6298519" cy="461665"/>
          </a:xfrm>
          <a:prstGeom prst="rect">
            <a:avLst/>
          </a:prstGeom>
          <a:noFill/>
          <a:ln>
            <a:solidFill>
              <a:schemeClr val="tx1"/>
            </a:solidFill>
          </a:ln>
        </p:spPr>
        <p:txBody>
          <a:bodyPr wrap="none" rtlCol="0">
            <a:spAutoFit/>
          </a:bodyPr>
          <a:lstStyle/>
          <a:p>
            <a:r>
              <a:rPr lang="en-US" dirty="0" err="1" smtClean="0"/>
              <a:t>Beliebiger</a:t>
            </a:r>
            <a:r>
              <a:rPr lang="en-US" dirty="0" smtClean="0"/>
              <a:t> </a:t>
            </a:r>
            <a:r>
              <a:rPr lang="en-US" dirty="0" err="1" smtClean="0"/>
              <a:t>Befehl</a:t>
            </a:r>
            <a:r>
              <a:rPr lang="en-US" dirty="0" smtClean="0"/>
              <a:t>, </a:t>
            </a:r>
            <a:r>
              <a:rPr lang="en-US" dirty="0" err="1" smtClean="0"/>
              <a:t>der</a:t>
            </a:r>
            <a:r>
              <a:rPr lang="en-US" dirty="0" smtClean="0"/>
              <a:t> </a:t>
            </a:r>
            <a:r>
              <a:rPr lang="en-US" dirty="0" err="1" smtClean="0"/>
              <a:t>ungeprüft</a:t>
            </a:r>
            <a:r>
              <a:rPr lang="en-US" dirty="0" smtClean="0"/>
              <a:t> </a:t>
            </a:r>
            <a:r>
              <a:rPr lang="en-US" dirty="0" err="1" smtClean="0"/>
              <a:t>ausgeführt</a:t>
            </a:r>
            <a:r>
              <a:rPr lang="en-US" dirty="0" smtClean="0"/>
              <a:t> </a:t>
            </a:r>
            <a:r>
              <a:rPr lang="en-US" dirty="0" err="1" smtClean="0"/>
              <a:t>wird</a:t>
            </a:r>
            <a:r>
              <a:rPr lang="en-US" dirty="0" smtClean="0"/>
              <a:t>!</a:t>
            </a:r>
            <a:endParaRPr lang="en-US" dirty="0"/>
          </a:p>
        </p:txBody>
      </p:sp>
      <p:sp>
        <p:nvSpPr>
          <p:cNvPr id="11" name="Textfeld 10"/>
          <p:cNvSpPr txBox="1"/>
          <p:nvPr/>
        </p:nvSpPr>
        <p:spPr>
          <a:xfrm>
            <a:off x="467544" y="3429000"/>
            <a:ext cx="7314823" cy="830997"/>
          </a:xfrm>
          <a:prstGeom prst="rect">
            <a:avLst/>
          </a:prstGeom>
          <a:noFill/>
        </p:spPr>
        <p:txBody>
          <a:bodyPr wrap="none" rtlCol="0">
            <a:spAutoFit/>
          </a:bodyPr>
          <a:lstStyle/>
          <a:p>
            <a:r>
              <a:rPr lang="en-US" dirty="0" smtClean="0"/>
              <a:t>UNIX-</a:t>
            </a:r>
            <a:r>
              <a:rPr lang="en-US" dirty="0" err="1" smtClean="0"/>
              <a:t>basierte</a:t>
            </a:r>
            <a:r>
              <a:rPr lang="en-US" dirty="0" smtClean="0"/>
              <a:t> </a:t>
            </a:r>
            <a:r>
              <a:rPr lang="en-US" dirty="0" err="1" smtClean="0"/>
              <a:t>Betriebssysteme</a:t>
            </a:r>
            <a:r>
              <a:rPr lang="en-US" dirty="0" smtClean="0"/>
              <a:t>: LINUX, MAC OS X, …</a:t>
            </a:r>
          </a:p>
          <a:p>
            <a:r>
              <a:rPr lang="en-US" dirty="0" err="1" smtClean="0"/>
              <a:t>Viele</a:t>
            </a:r>
            <a:r>
              <a:rPr lang="en-US" dirty="0" smtClean="0"/>
              <a:t> Web-Server!</a:t>
            </a:r>
            <a:endParaRPr lang="en-US" dirty="0"/>
          </a:p>
        </p:txBody>
      </p:sp>
      <p:sp>
        <p:nvSpPr>
          <p:cNvPr id="12" name="Textfeld 11"/>
          <p:cNvSpPr txBox="1"/>
          <p:nvPr/>
        </p:nvSpPr>
        <p:spPr>
          <a:xfrm>
            <a:off x="323528" y="4470211"/>
            <a:ext cx="8959504" cy="830997"/>
          </a:xfrm>
          <a:prstGeom prst="rect">
            <a:avLst/>
          </a:prstGeom>
          <a:noFill/>
        </p:spPr>
        <p:txBody>
          <a:bodyPr wrap="none" rtlCol="0">
            <a:spAutoFit/>
          </a:bodyPr>
          <a:lstStyle/>
          <a:p>
            <a:r>
              <a:rPr lang="en-US" dirty="0" smtClean="0"/>
              <a:t>“</a:t>
            </a:r>
            <a:r>
              <a:rPr lang="en-US" dirty="0" err="1" smtClean="0"/>
              <a:t>Stéphane</a:t>
            </a:r>
            <a:r>
              <a:rPr lang="en-US" dirty="0" smtClean="0"/>
              <a:t> </a:t>
            </a:r>
            <a:r>
              <a:rPr lang="en-US" dirty="0" err="1" smtClean="0"/>
              <a:t>Chazelas</a:t>
            </a:r>
            <a:r>
              <a:rPr lang="en-US" dirty="0" smtClean="0"/>
              <a:t> discovered the original bug on 12 September 2014</a:t>
            </a:r>
            <a:r>
              <a:rPr lang="en-US" baseline="30000" dirty="0" smtClean="0"/>
              <a:t> </a:t>
            </a:r>
          </a:p>
          <a:p>
            <a:r>
              <a:rPr lang="en-US" dirty="0" smtClean="0"/>
              <a:t>and suggested the name "</a:t>
            </a:r>
            <a:r>
              <a:rPr lang="en-US" dirty="0" err="1" smtClean="0"/>
              <a:t>bashdoor</a:t>
            </a:r>
            <a:r>
              <a:rPr lang="en-US" dirty="0" smtClean="0"/>
              <a:t>“.”</a:t>
            </a:r>
            <a:endParaRPr lang="en-US" dirty="0"/>
          </a:p>
        </p:txBody>
      </p:sp>
      <p:sp>
        <p:nvSpPr>
          <p:cNvPr id="13" name="Textfeld 12"/>
          <p:cNvSpPr txBox="1"/>
          <p:nvPr/>
        </p:nvSpPr>
        <p:spPr>
          <a:xfrm>
            <a:off x="395536" y="5469031"/>
            <a:ext cx="8449749" cy="1200329"/>
          </a:xfrm>
          <a:prstGeom prst="rect">
            <a:avLst/>
          </a:prstGeom>
          <a:noFill/>
        </p:spPr>
        <p:txBody>
          <a:bodyPr wrap="none" rtlCol="0">
            <a:spAutoFit/>
          </a:bodyPr>
          <a:lstStyle/>
          <a:p>
            <a:r>
              <a:rPr lang="en-US" dirty="0" smtClean="0"/>
              <a:t>“By 25 September 2014, botnets based on computers compromised</a:t>
            </a:r>
          </a:p>
          <a:p>
            <a:r>
              <a:rPr lang="en-US" dirty="0" smtClean="0"/>
              <a:t>with the bug were being used by attackers for </a:t>
            </a:r>
          </a:p>
          <a:p>
            <a:r>
              <a:rPr lang="en-US" dirty="0" smtClean="0"/>
              <a:t>distributed denial-of-service attacks and vulnerability scanning.”</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smtClean="0"/>
              <a:t>Apple </a:t>
            </a:r>
            <a:r>
              <a:rPr lang="en-US" dirty="0" err="1" smtClean="0"/>
              <a:t>iPhone</a:t>
            </a:r>
            <a:endParaRPr lang="en-US" dirty="0"/>
          </a:p>
        </p:txBody>
      </p:sp>
      <p:sp>
        <p:nvSpPr>
          <p:cNvPr id="5" name="Textfeld 4"/>
          <p:cNvSpPr txBox="1"/>
          <p:nvPr/>
        </p:nvSpPr>
        <p:spPr>
          <a:xfrm>
            <a:off x="1142976" y="1681451"/>
            <a:ext cx="2610010" cy="461665"/>
          </a:xfrm>
          <a:prstGeom prst="rect">
            <a:avLst/>
          </a:prstGeom>
          <a:noFill/>
        </p:spPr>
        <p:txBody>
          <a:bodyPr wrap="none" rtlCol="0">
            <a:spAutoFit/>
          </a:bodyPr>
          <a:lstStyle/>
          <a:p>
            <a:r>
              <a:rPr lang="en-US" dirty="0" err="1" smtClean="0"/>
              <a:t>iPhone</a:t>
            </a:r>
            <a:r>
              <a:rPr lang="en-US" dirty="0" smtClean="0"/>
              <a:t> 6 </a:t>
            </a:r>
            <a:r>
              <a:rPr lang="en-US" dirty="0" err="1" smtClean="0"/>
              <a:t>biegt</a:t>
            </a:r>
            <a:r>
              <a:rPr lang="en-US" dirty="0" smtClean="0"/>
              <a:t> </a:t>
            </a:r>
            <a:r>
              <a:rPr lang="en-US" dirty="0" err="1" smtClean="0"/>
              <a:t>sich</a:t>
            </a:r>
            <a:r>
              <a:rPr lang="en-US" dirty="0" smtClean="0"/>
              <a:t>.</a:t>
            </a:r>
            <a:endParaRPr lang="en-US" dirty="0"/>
          </a:p>
        </p:txBody>
      </p:sp>
      <p:sp>
        <p:nvSpPr>
          <p:cNvPr id="6" name="Textfeld 5"/>
          <p:cNvSpPr txBox="1"/>
          <p:nvPr/>
        </p:nvSpPr>
        <p:spPr>
          <a:xfrm>
            <a:off x="1214414" y="6182045"/>
            <a:ext cx="6744154" cy="461665"/>
          </a:xfrm>
          <a:prstGeom prst="rect">
            <a:avLst/>
          </a:prstGeom>
          <a:noFill/>
        </p:spPr>
        <p:txBody>
          <a:bodyPr wrap="none" rtlCol="0">
            <a:spAutoFit/>
          </a:bodyPr>
          <a:lstStyle/>
          <a:p>
            <a:r>
              <a:rPr lang="en-US" dirty="0" err="1" smtClean="0"/>
              <a:t>iOS</a:t>
            </a:r>
            <a:r>
              <a:rPr lang="en-US" dirty="0" smtClean="0"/>
              <a:t> 8.0.1 </a:t>
            </a:r>
            <a:r>
              <a:rPr lang="en-US" dirty="0" err="1" smtClean="0"/>
              <a:t>unterbricht</a:t>
            </a:r>
            <a:r>
              <a:rPr lang="en-US" dirty="0" smtClean="0"/>
              <a:t> </a:t>
            </a:r>
            <a:r>
              <a:rPr lang="en-US" dirty="0" err="1" smtClean="0"/>
              <a:t>teilweise</a:t>
            </a:r>
            <a:r>
              <a:rPr lang="en-US" dirty="0" smtClean="0"/>
              <a:t> </a:t>
            </a:r>
            <a:r>
              <a:rPr lang="en-US" dirty="0" err="1" smtClean="0"/>
              <a:t>Mobilfunkverbindung</a:t>
            </a:r>
            <a:endParaRPr lang="en-US" dirty="0"/>
          </a:p>
        </p:txBody>
      </p:sp>
      <p:pic>
        <p:nvPicPr>
          <p:cNvPr id="7" name="Grafik 6" descr="iphone.jpg"/>
          <p:cNvPicPr>
            <a:picLocks noChangeAspect="1"/>
          </p:cNvPicPr>
          <p:nvPr/>
        </p:nvPicPr>
        <p:blipFill>
          <a:blip r:embed="rId2" cstate="print"/>
          <a:stretch>
            <a:fillRect/>
          </a:stretch>
        </p:blipFill>
        <p:spPr>
          <a:xfrm>
            <a:off x="1214414" y="2324393"/>
            <a:ext cx="6191250" cy="348615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rddesign">
      <a:majorFont>
        <a:latin typeface="Times New Roman"/>
        <a:ea typeface=""/>
        <a:cs typeface=""/>
      </a:majorFont>
      <a:minorFont>
        <a:latin typeface="Times New Roman"/>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5619</Words>
  <Application>Microsoft Office PowerPoint</Application>
  <PresentationFormat>Bildschirmpräsentation (4:3)</PresentationFormat>
  <Paragraphs>819</Paragraphs>
  <Slides>111</Slides>
  <Notes>76</Notes>
  <HiddenSlides>0</HiddenSlides>
  <MMClips>12</MMClips>
  <ScaleCrop>false</ScaleCrop>
  <HeadingPairs>
    <vt:vector size="6" baseType="variant">
      <vt:variant>
        <vt:lpstr>Design</vt:lpstr>
      </vt:variant>
      <vt:variant>
        <vt:i4>1</vt:i4>
      </vt:variant>
      <vt:variant>
        <vt:lpstr>Eingebettete OLE-Server</vt:lpstr>
      </vt:variant>
      <vt:variant>
        <vt:i4>1</vt:i4>
      </vt:variant>
      <vt:variant>
        <vt:lpstr>Folientitel</vt:lpstr>
      </vt:variant>
      <vt:variant>
        <vt:i4>111</vt:i4>
      </vt:variant>
    </vt:vector>
  </HeadingPairs>
  <TitlesOfParts>
    <vt:vector size="113" baseType="lpstr">
      <vt:lpstr>Standarddesign</vt:lpstr>
      <vt:lpstr>Equation</vt:lpstr>
      <vt:lpstr>Software-Fehler</vt:lpstr>
      <vt:lpstr>Kritische Software</vt:lpstr>
      <vt:lpstr>Airbus A400M Absturz 9.5. Sevilla</vt:lpstr>
      <vt:lpstr>Hackerangriff</vt:lpstr>
      <vt:lpstr>Absturz ESA Versorgungs-Rakete, 28.April 2015 </vt:lpstr>
      <vt:lpstr>SpaceShipTwo: </vt:lpstr>
      <vt:lpstr>Boeing dreamliner, 1.5.2015</vt:lpstr>
      <vt:lpstr>ICE Bremssignal</vt:lpstr>
      <vt:lpstr>U-Bahn London</vt:lpstr>
      <vt:lpstr>Stellwerk Altona, 1995</vt:lpstr>
      <vt:lpstr>Olympiade, 2012</vt:lpstr>
      <vt:lpstr>Flash Crash, Oktober 2013</vt:lpstr>
      <vt:lpstr>Mathematische Modelle zur Risikoabschätzung</vt:lpstr>
      <vt:lpstr>Vancouver Stock Exchange</vt:lpstr>
      <vt:lpstr>Verschiedene Finanzbugs:</vt:lpstr>
      <vt:lpstr>MATLAB und Heisenberg Effekt</vt:lpstr>
      <vt:lpstr>Charakterisierung von Bugs</vt:lpstr>
      <vt:lpstr>Murphy‘s Gesetz:</vt:lpstr>
      <vt:lpstr>Ariane 5  (4.6.1996)</vt:lpstr>
      <vt:lpstr>Ariane 5   </vt:lpstr>
      <vt:lpstr>Ursache des Absturzes</vt:lpstr>
      <vt:lpstr>Folie 22</vt:lpstr>
      <vt:lpstr>Erster Space Shuttle Start, 1981</vt:lpstr>
      <vt:lpstr>Folie 24</vt:lpstr>
      <vt:lpstr>Pentium Processor Bug (1994)</vt:lpstr>
      <vt:lpstr>Ursache</vt:lpstr>
      <vt:lpstr>Folie 27</vt:lpstr>
      <vt:lpstr>Folie 28</vt:lpstr>
      <vt:lpstr>Auswirkungen des Bug</vt:lpstr>
      <vt:lpstr>Folie 30</vt:lpstr>
      <vt:lpstr>Patriot Missile  (1991) Irak-Krieg I (resp. II)</vt:lpstr>
      <vt:lpstr>Patriot-fehler</vt:lpstr>
      <vt:lpstr>Ursache</vt:lpstr>
      <vt:lpstr>Rundungsfehleranalyse</vt:lpstr>
      <vt:lpstr>Auswirkung des Rundungsfehlers:</vt:lpstr>
      <vt:lpstr>SDI - Star Wars</vt:lpstr>
      <vt:lpstr>Folie 37</vt:lpstr>
      <vt:lpstr>Folie 38</vt:lpstr>
      <vt:lpstr>Folie 39</vt:lpstr>
      <vt:lpstr>SDI Komplexität:</vt:lpstr>
      <vt:lpstr>Friendly Fire</vt:lpstr>
      <vt:lpstr>Short Stories:</vt:lpstr>
      <vt:lpstr>180 Degree Bugs</vt:lpstr>
      <vt:lpstr>Der Bumerang</vt:lpstr>
      <vt:lpstr>Folie 45</vt:lpstr>
      <vt:lpstr>Folie 46</vt:lpstr>
      <vt:lpstr>Mars Climate Orbiter</vt:lpstr>
      <vt:lpstr>Ursache:</vt:lpstr>
      <vt:lpstr>Gespräch einer Hausschnecke mit sich selbst</vt:lpstr>
      <vt:lpstr>Folie 50</vt:lpstr>
      <vt:lpstr>Sojourner-Fehler</vt:lpstr>
      <vt:lpstr>Ursache: „Priority Inversion“</vt:lpstr>
      <vt:lpstr>Folie 53</vt:lpstr>
      <vt:lpstr>Mars Rover Spirit Bug (Januar 2004)</vt:lpstr>
      <vt:lpstr>Lichtung</vt:lpstr>
      <vt:lpstr>Therac-25: 1985-87 Röntgen/Elektron-Bestrahlung</vt:lpstr>
      <vt:lpstr>Folie 57</vt:lpstr>
      <vt:lpstr>Folie 58</vt:lpstr>
      <vt:lpstr>Fehler durch User Interface</vt:lpstr>
      <vt:lpstr>Folie 60</vt:lpstr>
      <vt:lpstr>Denver Flughafen</vt:lpstr>
      <vt:lpstr>Folie 62</vt:lpstr>
      <vt:lpstr>Ziel des automatischen Gepäcksystems:</vt:lpstr>
      <vt:lpstr>Umfang des Projekts</vt:lpstr>
      <vt:lpstr>Folie 65</vt:lpstr>
      <vt:lpstr>Folie 66</vt:lpstr>
      <vt:lpstr>Folie 67</vt:lpstr>
      <vt:lpstr>Folie 68</vt:lpstr>
      <vt:lpstr>Folie 69</vt:lpstr>
      <vt:lpstr>Lösung:</vt:lpstr>
      <vt:lpstr>Folie 71</vt:lpstr>
      <vt:lpstr>Verzögerung bei deutschen Großprojekten</vt:lpstr>
      <vt:lpstr>Exascale Computing Abbruchsicherheit - Resilience</vt:lpstr>
      <vt:lpstr>Großprojekt Euro Hawk 2014</vt:lpstr>
      <vt:lpstr>Nedelin Disaster</vt:lpstr>
      <vt:lpstr>Wintersturm Lothar, Weihnachten 1999</vt:lpstr>
      <vt:lpstr>Folie 77</vt:lpstr>
      <vt:lpstr>Airbus Fly-by-wire</vt:lpstr>
      <vt:lpstr>Folie 79</vt:lpstr>
      <vt:lpstr>Atom-Katastrophen</vt:lpstr>
      <vt:lpstr>Folie 81</vt:lpstr>
      <vt:lpstr>Klassische „Bugs“</vt:lpstr>
      <vt:lpstr>Folie 83</vt:lpstr>
      <vt:lpstr>Folie 84</vt:lpstr>
      <vt:lpstr>Folie 85</vt:lpstr>
      <vt:lpstr>London Millenium Bridge Hänge-Brücke</vt:lpstr>
      <vt:lpstr>Folie 87</vt:lpstr>
      <vt:lpstr>Folie 88</vt:lpstr>
      <vt:lpstr>Folie 89</vt:lpstr>
      <vt:lpstr> Freitag, 31.12.2004     </vt:lpstr>
      <vt:lpstr>Datum/Uhrzeit</vt:lpstr>
      <vt:lpstr>Absturz CryoSat, 2005</vt:lpstr>
      <vt:lpstr>Folie 93</vt:lpstr>
      <vt:lpstr>Heartbleed</vt:lpstr>
      <vt:lpstr>Heartbleed</vt:lpstr>
      <vt:lpstr>Heartbleed</vt:lpstr>
      <vt:lpstr>Bashbug - Shellshock </vt:lpstr>
      <vt:lpstr>Bashbug - Shellshock </vt:lpstr>
      <vt:lpstr>Apple iPhone</vt:lpstr>
      <vt:lpstr>Risiko: Cloud</vt:lpstr>
      <vt:lpstr>Software Bugs</vt:lpstr>
      <vt:lpstr>Folie 102</vt:lpstr>
      <vt:lpstr>Folie 103</vt:lpstr>
      <vt:lpstr>Gründe für Software Bugs</vt:lpstr>
      <vt:lpstr>Softwareentwicklung</vt:lpstr>
      <vt:lpstr>Folie 106</vt:lpstr>
      <vt:lpstr>Wie verlässlich ist Software?</vt:lpstr>
      <vt:lpstr>Wie abhängig ist die Gesellschaft von Computer und Software?  Gefahren?</vt:lpstr>
      <vt:lpstr>Wie gehen wir mit den neuen Medien um? Privacy?</vt:lpstr>
      <vt:lpstr>Ende</vt:lpstr>
      <vt:lpstr>Folie 111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Kleine BUGs, große GAUs</dc:title>
  <dc:creator>huckle</dc:creator>
  <cp:lastModifiedBy>huckle</cp:lastModifiedBy>
  <cp:revision>281</cp:revision>
  <dcterms:modified xsi:type="dcterms:W3CDTF">2015-05-29T06:29:23Z</dcterms:modified>
</cp:coreProperties>
</file>